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0" r:id="rId1"/>
  </p:sldMasterIdLst>
  <p:handoutMasterIdLst>
    <p:handoutMasterId r:id="rId38"/>
  </p:handoutMasterIdLst>
  <p:sldIdLst>
    <p:sldId id="289" r:id="rId2"/>
    <p:sldId id="291" r:id="rId3"/>
    <p:sldId id="292" r:id="rId4"/>
    <p:sldId id="257" r:id="rId5"/>
    <p:sldId id="258" r:id="rId6"/>
    <p:sldId id="259" r:id="rId7"/>
    <p:sldId id="286" r:id="rId8"/>
    <p:sldId id="260" r:id="rId9"/>
    <p:sldId id="261" r:id="rId10"/>
    <p:sldId id="262" r:id="rId11"/>
    <p:sldId id="263" r:id="rId12"/>
    <p:sldId id="287" r:id="rId13"/>
    <p:sldId id="288" r:id="rId14"/>
    <p:sldId id="264" r:id="rId15"/>
    <p:sldId id="265" r:id="rId16"/>
    <p:sldId id="266" r:id="rId17"/>
    <p:sldId id="267" r:id="rId18"/>
    <p:sldId id="269" r:id="rId19"/>
    <p:sldId id="268"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90" r:id="rId37"/>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59" autoAdjust="0"/>
    <p:restoredTop sz="94660"/>
  </p:normalViewPr>
  <p:slideViewPr>
    <p:cSldViewPr snapToGrid="0">
      <p:cViewPr>
        <p:scale>
          <a:sx n="57" d="100"/>
          <a:sy n="57" d="100"/>
        </p:scale>
        <p:origin x="-1044" y="-438"/>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8C7B1785-E27F-4E65-88CE-A8B8A712533E}" type="datetimeFigureOut">
              <a:rPr lang="en-US" smtClean="0"/>
              <a:pPr/>
              <a:t>3/29/2017</a:t>
            </a:fld>
            <a:endParaRPr lang="en-US"/>
          </a:p>
        </p:txBody>
      </p:sp>
      <p:sp>
        <p:nvSpPr>
          <p:cNvPr id="4" name="Footer Placeholder 3"/>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5" name="Slide Number Placeholder 4"/>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DD222F7D-F0E1-4821-ABE3-66D5DA8F3650}" type="slidenum">
              <a:rPr lang="en-US" smtClean="0"/>
              <a:pPr/>
              <a:t>‹#›</a:t>
            </a:fld>
            <a:endParaRPr lang="en-US"/>
          </a:p>
        </p:txBody>
      </p:sp>
    </p:spTree>
    <p:extLst>
      <p:ext uri="{BB962C8B-B14F-4D97-AF65-F5344CB8AC3E}">
        <p14:creationId xmlns:p14="http://schemas.microsoft.com/office/powerpoint/2010/main" xmlns="" val="229301409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4E5D68F6-DC67-492B-86EE-533CD9827CE5}" type="datetimeFigureOut">
              <a:rPr lang="en-US" smtClean="0"/>
              <a:pPr/>
              <a:t>3/29/2017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2B6E52-D82A-4BD4-B6F4-ABE3A370015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4E5D68F6-DC67-492B-86EE-533CD9827CE5}" type="datetimeFigureOut">
              <a:rPr lang="en-US" smtClean="0"/>
              <a:pPr/>
              <a:t>3/29/2017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2B6E52-D82A-4BD4-B6F4-ABE3A370015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4E5D68F6-DC67-492B-86EE-533CD9827CE5}" type="datetimeFigureOut">
              <a:rPr lang="en-US" smtClean="0"/>
              <a:pPr/>
              <a:t>3/29/2017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2B6E52-D82A-4BD4-B6F4-ABE3A370015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4E5D68F6-DC67-492B-86EE-533CD9827CE5}" type="datetimeFigureOut">
              <a:rPr lang="en-US" smtClean="0"/>
              <a:pPr/>
              <a:t>3/29/2017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2B6E52-D82A-4BD4-B6F4-ABE3A370015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E5D68F6-DC67-492B-86EE-533CD9827CE5}" type="datetimeFigureOut">
              <a:rPr lang="en-US" smtClean="0"/>
              <a:pPr/>
              <a:t>3/29/2017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2B6E52-D82A-4BD4-B6F4-ABE3A370015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4E5D68F6-DC67-492B-86EE-533CD9827CE5}" type="datetimeFigureOut">
              <a:rPr lang="en-US" smtClean="0"/>
              <a:pPr/>
              <a:t>3/29/2017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2B6E52-D82A-4BD4-B6F4-ABE3A370015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4E5D68F6-DC67-492B-86EE-533CD9827CE5}" type="datetimeFigureOut">
              <a:rPr lang="en-US" smtClean="0"/>
              <a:pPr/>
              <a:t>3/29/2017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42B6E52-D82A-4BD4-B6F4-ABE3A370015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4E5D68F6-DC67-492B-86EE-533CD9827CE5}" type="datetimeFigureOut">
              <a:rPr lang="en-US" smtClean="0"/>
              <a:pPr/>
              <a:t>3/29/2017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2B6E52-D82A-4BD4-B6F4-ABE3A370015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5D68F6-DC67-492B-86EE-533CD9827CE5}" type="datetimeFigureOut">
              <a:rPr lang="en-US" smtClean="0"/>
              <a:pPr/>
              <a:t>3/29/2017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42B6E52-D82A-4BD4-B6F4-ABE3A370015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5D68F6-DC67-492B-86EE-533CD9827CE5}" type="datetimeFigureOut">
              <a:rPr lang="en-US" smtClean="0"/>
              <a:pPr/>
              <a:t>3/29/2017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2B6E52-D82A-4BD4-B6F4-ABE3A370015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5D68F6-DC67-492B-86EE-533CD9827CE5}" type="datetimeFigureOut">
              <a:rPr lang="en-US" smtClean="0"/>
              <a:pPr/>
              <a:t>3/29/2017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2B6E52-D82A-4BD4-B6F4-ABE3A370015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737600" y="6356351"/>
            <a:ext cx="28448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4E5D68F6-DC67-492B-86EE-533CD9827CE5}" type="datetimeFigureOut">
              <a:rPr lang="en-US" smtClean="0"/>
              <a:pPr/>
              <a:t>3/29/2017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09600" y="6356351"/>
            <a:ext cx="28448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242B6E52-D82A-4BD4-B6F4-ABE3A370015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305992" y="548640"/>
            <a:ext cx="3238500" cy="121394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6600" dirty="0" smtClean="0">
                <a:solidFill>
                  <a:schemeClr val="tx1"/>
                </a:solidFill>
                <a:cs typeface="B Titr" panose="00000700000000000000" pitchFamily="2" charset="-78"/>
              </a:rPr>
              <a:t>به نام خدا</a:t>
            </a:r>
            <a:endParaRPr lang="en-US" sz="6600" dirty="0">
              <a:solidFill>
                <a:schemeClr val="tx1"/>
              </a:solidFill>
              <a:cs typeface="B Titr" panose="00000700000000000000" pitchFamily="2" charset="-78"/>
            </a:endParaRPr>
          </a:p>
        </p:txBody>
      </p:sp>
    </p:spTree>
    <p:extLst>
      <p:ext uri="{BB962C8B-B14F-4D97-AF65-F5344CB8AC3E}">
        <p14:creationId xmlns:p14="http://schemas.microsoft.com/office/powerpoint/2010/main" xmlns="" val="31791643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0174"/>
            <a:ext cx="10515600" cy="1227191"/>
          </a:xfrm>
        </p:spPr>
        <p:txBody>
          <a:bodyPr>
            <a:normAutofit fontScale="90000"/>
          </a:bodyPr>
          <a:lstStyle/>
          <a:p>
            <a:pPr algn="ctr" rtl="1">
              <a:lnSpc>
                <a:spcPct val="150000"/>
              </a:lnSpc>
            </a:pPr>
            <a:r>
              <a:rPr lang="fa-IR" sz="3600" dirty="0" smtClean="0">
                <a:cs typeface="B Titr" panose="00000700000000000000" pitchFamily="2" charset="-78"/>
              </a:rPr>
              <a:t>دوران بارداری</a:t>
            </a:r>
            <a:r>
              <a:rPr lang="fa-IR" dirty="0" smtClean="0">
                <a:cs typeface="B Titr" panose="00000700000000000000" pitchFamily="2" charset="-78"/>
              </a:rPr>
              <a:t/>
            </a:r>
            <a:br>
              <a:rPr lang="fa-IR" dirty="0" smtClean="0">
                <a:cs typeface="B Titr" panose="00000700000000000000" pitchFamily="2" charset="-78"/>
              </a:rPr>
            </a:br>
            <a:r>
              <a:rPr lang="fa-IR" sz="2700" b="1" dirty="0">
                <a:cs typeface="B Titr" panose="00000700000000000000" pitchFamily="2" charset="-78"/>
              </a:rPr>
              <a:t>خدمت 2-1: آموزش و اطلاع رسانی </a:t>
            </a:r>
            <a:r>
              <a:rPr lang="fa-IR" sz="2700" b="1" dirty="0" err="1">
                <a:cs typeface="B Titr" panose="00000700000000000000" pitchFamily="2" charset="-78"/>
              </a:rPr>
              <a:t>درخصوص</a:t>
            </a:r>
            <a:r>
              <a:rPr lang="fa-IR" sz="2700" b="1" dirty="0">
                <a:cs typeface="B Titr" panose="00000700000000000000" pitchFamily="2" charset="-78"/>
              </a:rPr>
              <a:t> اچ آی وی و عفونت های آمیزشی </a:t>
            </a:r>
            <a:endParaRPr lang="en-US" sz="3100" dirty="0">
              <a:cs typeface="B Titr" panose="00000700000000000000" pitchFamily="2" charset="-78"/>
            </a:endParaRPr>
          </a:p>
        </p:txBody>
      </p:sp>
      <p:sp>
        <p:nvSpPr>
          <p:cNvPr id="3" name="Content Placeholder 2"/>
          <p:cNvSpPr>
            <a:spLocks noGrp="1"/>
          </p:cNvSpPr>
          <p:nvPr>
            <p:ph idx="1"/>
          </p:nvPr>
        </p:nvSpPr>
        <p:spPr>
          <a:xfrm>
            <a:off x="299545" y="1623848"/>
            <a:ext cx="11054255" cy="5029200"/>
          </a:xfrm>
        </p:spPr>
        <p:txBody>
          <a:bodyPr>
            <a:normAutofit fontScale="40000" lnSpcReduction="20000"/>
          </a:bodyPr>
          <a:lstStyle/>
          <a:p>
            <a:pPr marL="0" indent="0" algn="r" rtl="1">
              <a:buNone/>
            </a:pPr>
            <a:r>
              <a:rPr lang="fa-IR" sz="5100" dirty="0" err="1" smtClean="0">
                <a:cs typeface="B Nazanin" panose="00000400000000000000" pitchFamily="2" charset="-78"/>
              </a:rPr>
              <a:t>واجدین</a:t>
            </a:r>
            <a:r>
              <a:rPr lang="fa-IR" sz="5100" dirty="0" smtClean="0">
                <a:cs typeface="B Nazanin" panose="00000400000000000000" pitchFamily="2" charset="-78"/>
              </a:rPr>
              <a:t> شرایط:</a:t>
            </a:r>
          </a:p>
          <a:p>
            <a:pPr algn="r" rtl="1"/>
            <a:r>
              <a:rPr lang="fa-IR" sz="4200" dirty="0" smtClean="0">
                <a:cs typeface="B Nazanin" panose="00000400000000000000" pitchFamily="2" charset="-78"/>
              </a:rPr>
              <a:t>زنان </a:t>
            </a:r>
            <a:r>
              <a:rPr lang="fa-IR" sz="4200" dirty="0">
                <a:cs typeface="B Nazanin" panose="00000400000000000000" pitchFamily="2" charset="-78"/>
              </a:rPr>
              <a:t>گروه هدف مراقبت پیش از بارداری </a:t>
            </a:r>
            <a:endParaRPr lang="fa-IR" sz="4200" dirty="0" smtClean="0">
              <a:cs typeface="B Nazanin" panose="00000400000000000000" pitchFamily="2" charset="-78"/>
            </a:endParaRPr>
          </a:p>
          <a:p>
            <a:pPr algn="r" rtl="1"/>
            <a:r>
              <a:rPr lang="fa-IR" sz="4200" dirty="0" smtClean="0">
                <a:cs typeface="B Nazanin" panose="00000400000000000000" pitchFamily="2" charset="-78"/>
              </a:rPr>
              <a:t>زنان باردار</a:t>
            </a:r>
          </a:p>
          <a:p>
            <a:pPr marL="0" indent="0" algn="r" rtl="1">
              <a:buNone/>
            </a:pPr>
            <a:r>
              <a:rPr lang="fa-IR" sz="5100" dirty="0">
                <a:cs typeface="B Nazanin" panose="00000400000000000000" pitchFamily="2" charset="-78"/>
              </a:rPr>
              <a:t>نحوه ارائه خدمت:</a:t>
            </a:r>
          </a:p>
          <a:p>
            <a:pPr lvl="0" algn="r" rtl="1">
              <a:lnSpc>
                <a:spcPct val="170000"/>
              </a:lnSpc>
              <a:buFont typeface="Wingdings" panose="05000000000000000000" pitchFamily="2" charset="2"/>
              <a:buChar char="§"/>
            </a:pPr>
            <a:r>
              <a:rPr lang="fa-IR" sz="4000" dirty="0">
                <a:cs typeface="B Nazanin" panose="00000400000000000000" pitchFamily="2" charset="-78"/>
              </a:rPr>
              <a:t>توسط ارائه دهنده خدمت آموزش های لازم در خصوص اچ آی وی با رویکرد نوین و عفونت های آمیزشی براساس متون آموزشی تدوین شده به زنان گروه هدف مراقبت پیش از بارداری و زنان باردار ارائه گردد. </a:t>
            </a:r>
            <a:endParaRPr lang="fa-IR" sz="4000" dirty="0" smtClean="0">
              <a:cs typeface="B Nazanin" panose="00000400000000000000" pitchFamily="2" charset="-78"/>
            </a:endParaRPr>
          </a:p>
          <a:p>
            <a:pPr lvl="0" algn="r" rtl="1">
              <a:lnSpc>
                <a:spcPct val="170000"/>
              </a:lnSpc>
              <a:buFont typeface="Wingdings" panose="05000000000000000000" pitchFamily="2" charset="2"/>
              <a:buChar char="§"/>
            </a:pPr>
            <a:r>
              <a:rPr lang="fa-IR" sz="4000" dirty="0" smtClean="0">
                <a:cs typeface="B Nazanin" panose="00000400000000000000" pitchFamily="2" charset="-78"/>
              </a:rPr>
              <a:t>در </a:t>
            </a:r>
            <a:r>
              <a:rPr lang="fa-IR" sz="4000" dirty="0">
                <a:cs typeface="B Nazanin" panose="00000400000000000000" pitchFamily="2" charset="-78"/>
              </a:rPr>
              <a:t>جلسات آموزش گروهی علاوه برسر فصل های آموزشی اچ آی وی و عفونت های آمیزشی، در خصوص مهارت های زندگی پیشگیری از رفتارهای مخاطره آمیز مرتبط با </a:t>
            </a:r>
            <a:r>
              <a:rPr lang="en-US" sz="4000" dirty="0">
                <a:cs typeface="B Nazanin" panose="00000400000000000000" pitchFamily="2" charset="-78"/>
              </a:rPr>
              <a:t>HIV/AIDS</a:t>
            </a:r>
            <a:r>
              <a:rPr lang="fa-IR" sz="4000" dirty="0">
                <a:cs typeface="B Nazanin" panose="00000400000000000000" pitchFamily="2" charset="-78"/>
              </a:rPr>
              <a:t> توسط ماما، پرسنل بهداشت خانواده و پزشک مرکز اطلاعات لازم به مراجعین انتقال یابد.</a:t>
            </a:r>
            <a:endParaRPr lang="en-US" sz="4000" dirty="0">
              <a:cs typeface="B Nazanin" panose="00000400000000000000" pitchFamily="2" charset="-78"/>
            </a:endParaRPr>
          </a:p>
          <a:p>
            <a:pPr lvl="0" algn="r" rtl="1">
              <a:lnSpc>
                <a:spcPct val="170000"/>
              </a:lnSpc>
              <a:buFont typeface="Wingdings" panose="05000000000000000000" pitchFamily="2" charset="2"/>
              <a:buChar char="§"/>
            </a:pPr>
            <a:r>
              <a:rPr lang="fa-IR" sz="4000" dirty="0">
                <a:cs typeface="B Nazanin" panose="00000400000000000000" pitchFamily="2" charset="-78"/>
              </a:rPr>
              <a:t>بروشور و </a:t>
            </a:r>
            <a:r>
              <a:rPr lang="fa-IR" sz="4000" dirty="0" err="1">
                <a:cs typeface="B Nazanin" panose="00000400000000000000" pitchFamily="2" charset="-78"/>
              </a:rPr>
              <a:t>پمفلت</a:t>
            </a:r>
            <a:r>
              <a:rPr lang="fa-IR" sz="4000" dirty="0">
                <a:cs typeface="B Nazanin" panose="00000400000000000000" pitchFamily="2" charset="-78"/>
              </a:rPr>
              <a:t> بیماری اچ آی وی و آدرس مراکز و پایگاه های مشاوره بیماری های رفتاری در بین آموزش گیرندگان توزیع گردد.</a:t>
            </a:r>
            <a:endParaRPr lang="en-US" sz="4000" dirty="0">
              <a:cs typeface="B Nazanin" panose="00000400000000000000" pitchFamily="2" charset="-78"/>
            </a:endParaRPr>
          </a:p>
          <a:p>
            <a:pPr lvl="0" algn="r" rtl="1">
              <a:lnSpc>
                <a:spcPct val="170000"/>
              </a:lnSpc>
              <a:buFont typeface="Wingdings" panose="05000000000000000000" pitchFamily="2" charset="2"/>
              <a:buChar char="§"/>
            </a:pPr>
            <a:r>
              <a:rPr lang="fa-IR" sz="4000" dirty="0">
                <a:cs typeface="B Nazanin" panose="00000400000000000000" pitchFamily="2" charset="-78"/>
              </a:rPr>
              <a:t>از نمایش فیلم و اسلاید در مراکزی که </a:t>
            </a:r>
            <a:r>
              <a:rPr lang="fa-IR" sz="4000" dirty="0" err="1">
                <a:cs typeface="B Nazanin" panose="00000400000000000000" pitchFamily="2" charset="-78"/>
              </a:rPr>
              <a:t>تجهیزاتش</a:t>
            </a:r>
            <a:r>
              <a:rPr lang="fa-IR" sz="4000" dirty="0">
                <a:cs typeface="B Nazanin" panose="00000400000000000000" pitchFamily="2" charset="-78"/>
              </a:rPr>
              <a:t> موجود است، استفاده شود.</a:t>
            </a:r>
            <a:endParaRPr lang="en-US" sz="4000" dirty="0">
              <a:cs typeface="B Nazanin" panose="00000400000000000000" pitchFamily="2" charset="-78"/>
            </a:endParaRPr>
          </a:p>
          <a:p>
            <a:pPr lvl="0" algn="r" rtl="1">
              <a:lnSpc>
                <a:spcPct val="170000"/>
              </a:lnSpc>
              <a:buFont typeface="Wingdings" panose="05000000000000000000" pitchFamily="2" charset="2"/>
              <a:buChar char="§"/>
            </a:pPr>
            <a:r>
              <a:rPr lang="fa-IR" sz="4000" dirty="0">
                <a:cs typeface="B Nazanin" panose="00000400000000000000" pitchFamily="2" charset="-78"/>
              </a:rPr>
              <a:t>در طی آموزش افراد نسبت به انجام آزمایش </a:t>
            </a:r>
            <a:r>
              <a:rPr lang="en-US" sz="4000" dirty="0">
                <a:cs typeface="B Nazanin" panose="00000400000000000000" pitchFamily="2" charset="-78"/>
              </a:rPr>
              <a:t>HIV</a:t>
            </a:r>
            <a:r>
              <a:rPr lang="fa-IR" sz="4000" dirty="0">
                <a:cs typeface="B Nazanin" panose="00000400000000000000" pitchFamily="2" charset="-78"/>
              </a:rPr>
              <a:t> تشویق گردند.</a:t>
            </a:r>
            <a:endParaRPr lang="en-US" sz="4000" dirty="0">
              <a:cs typeface="B Nazanin" panose="00000400000000000000" pitchFamily="2" charset="-78"/>
            </a:endParaRPr>
          </a:p>
          <a:p>
            <a:pPr algn="r" rtl="1">
              <a:lnSpc>
                <a:spcPct val="170000"/>
              </a:lnSpc>
              <a:buFont typeface="Wingdings" panose="05000000000000000000" pitchFamily="2" charset="2"/>
              <a:buChar char="§"/>
            </a:pPr>
            <a:r>
              <a:rPr lang="en-US" sz="4000" dirty="0">
                <a:cs typeface="B Nazanin" panose="00000400000000000000" pitchFamily="2" charset="-78"/>
              </a:rPr>
              <a:t>  </a:t>
            </a:r>
            <a:r>
              <a:rPr lang="fa-IR" sz="4000" dirty="0">
                <a:cs typeface="B Nazanin" panose="00000400000000000000" pitchFamily="2" charset="-78"/>
              </a:rPr>
              <a:t>در طی آموزش توصیه شود که زنان دارای علائم عفونت های آمیزشی جهت درمان به پزشک مراجعه کنند.</a:t>
            </a:r>
            <a:endParaRPr lang="en-US" sz="4000" dirty="0">
              <a:cs typeface="B Nazanin" panose="00000400000000000000" pitchFamily="2" charset="-78"/>
            </a:endParaRPr>
          </a:p>
        </p:txBody>
      </p:sp>
    </p:spTree>
    <p:extLst>
      <p:ext uri="{BB962C8B-B14F-4D97-AF65-F5344CB8AC3E}">
        <p14:creationId xmlns:p14="http://schemas.microsoft.com/office/powerpoint/2010/main" xmlns="" val="19436735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0174"/>
            <a:ext cx="10515600" cy="1558267"/>
          </a:xfrm>
        </p:spPr>
        <p:txBody>
          <a:bodyPr>
            <a:normAutofit/>
          </a:bodyPr>
          <a:lstStyle/>
          <a:p>
            <a:pPr algn="ctr" rtl="1">
              <a:lnSpc>
                <a:spcPct val="150000"/>
              </a:lnSpc>
            </a:pPr>
            <a:r>
              <a:rPr lang="fa-IR" sz="2800" dirty="0" smtClean="0">
                <a:cs typeface="B Titr" panose="00000700000000000000" pitchFamily="2" charset="-78"/>
              </a:rPr>
              <a:t>دوران بارداری</a:t>
            </a:r>
            <a:r>
              <a:rPr lang="fa-IR" sz="4000" dirty="0" smtClean="0">
                <a:cs typeface="B Titr" panose="00000700000000000000" pitchFamily="2" charset="-78"/>
              </a:rPr>
              <a:t/>
            </a:r>
            <a:br>
              <a:rPr lang="fa-IR" sz="4000" dirty="0" smtClean="0">
                <a:cs typeface="B Titr" panose="00000700000000000000" pitchFamily="2" charset="-78"/>
              </a:rPr>
            </a:br>
            <a:r>
              <a:rPr lang="fa-IR" sz="2400" b="1" dirty="0">
                <a:cs typeface="B Titr" panose="00000700000000000000" pitchFamily="2" charset="-78"/>
              </a:rPr>
              <a:t>خدمت 2 – 2: مشاوره و آزمایش  </a:t>
            </a:r>
            <a:r>
              <a:rPr lang="en-US" sz="2400" b="1" dirty="0">
                <a:cs typeface="B Titr" panose="00000700000000000000" pitchFamily="2" charset="-78"/>
              </a:rPr>
              <a:t>HIV </a:t>
            </a:r>
            <a:endParaRPr lang="en-US" sz="3200" dirty="0">
              <a:cs typeface="B Titr" panose="00000700000000000000" pitchFamily="2" charset="-78"/>
            </a:endParaRPr>
          </a:p>
        </p:txBody>
      </p:sp>
      <p:sp>
        <p:nvSpPr>
          <p:cNvPr id="3" name="Content Placeholder 2"/>
          <p:cNvSpPr>
            <a:spLocks noGrp="1"/>
          </p:cNvSpPr>
          <p:nvPr>
            <p:ph idx="1"/>
          </p:nvPr>
        </p:nvSpPr>
        <p:spPr>
          <a:xfrm>
            <a:off x="299545" y="2364828"/>
            <a:ext cx="11054255" cy="2459420"/>
          </a:xfrm>
        </p:spPr>
        <p:txBody>
          <a:bodyPr>
            <a:normAutofit/>
          </a:bodyPr>
          <a:lstStyle/>
          <a:p>
            <a:pPr marL="0" indent="0" algn="r" rtl="1">
              <a:buNone/>
            </a:pPr>
            <a:r>
              <a:rPr lang="fa-IR" sz="3600" dirty="0" err="1" smtClean="0">
                <a:cs typeface="B Nazanin" panose="00000400000000000000" pitchFamily="2" charset="-78"/>
              </a:rPr>
              <a:t>واجدین</a:t>
            </a:r>
            <a:r>
              <a:rPr lang="fa-IR" sz="3600" dirty="0" smtClean="0">
                <a:cs typeface="B Nazanin" panose="00000400000000000000" pitchFamily="2" charset="-78"/>
              </a:rPr>
              <a:t> شرایط:</a:t>
            </a:r>
          </a:p>
          <a:p>
            <a:pPr algn="r" rtl="1"/>
            <a:r>
              <a:rPr lang="fa-IR" dirty="0" smtClean="0">
                <a:cs typeface="B Nazanin" panose="00000400000000000000" pitchFamily="2" charset="-78"/>
              </a:rPr>
              <a:t>زنان </a:t>
            </a:r>
            <a:r>
              <a:rPr lang="fa-IR" dirty="0">
                <a:cs typeface="B Nazanin" panose="00000400000000000000" pitchFamily="2" charset="-78"/>
              </a:rPr>
              <a:t>گروه هدف مراقبت پیش از بارداری </a:t>
            </a:r>
            <a:endParaRPr lang="fa-IR" dirty="0" smtClean="0">
              <a:cs typeface="B Nazanin" panose="00000400000000000000" pitchFamily="2" charset="-78"/>
            </a:endParaRPr>
          </a:p>
          <a:p>
            <a:pPr algn="r" rtl="1"/>
            <a:r>
              <a:rPr lang="fa-IR" dirty="0" smtClean="0">
                <a:cs typeface="B Nazanin" panose="00000400000000000000" pitchFamily="2" charset="-78"/>
              </a:rPr>
              <a:t>زنان باردار</a:t>
            </a:r>
          </a:p>
        </p:txBody>
      </p:sp>
    </p:spTree>
    <p:extLst>
      <p:ext uri="{BB962C8B-B14F-4D97-AF65-F5344CB8AC3E}">
        <p14:creationId xmlns:p14="http://schemas.microsoft.com/office/powerpoint/2010/main" xmlns="" val="38677425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0174"/>
            <a:ext cx="10515600" cy="1227191"/>
          </a:xfrm>
        </p:spPr>
        <p:txBody>
          <a:bodyPr>
            <a:normAutofit fontScale="90000"/>
          </a:bodyPr>
          <a:lstStyle/>
          <a:p>
            <a:pPr algn="ctr" rtl="1">
              <a:lnSpc>
                <a:spcPct val="150000"/>
              </a:lnSpc>
            </a:pPr>
            <a:r>
              <a:rPr lang="fa-IR" sz="3200" dirty="0" smtClean="0">
                <a:cs typeface="B Titr" panose="00000700000000000000" pitchFamily="2" charset="-78"/>
              </a:rPr>
              <a:t>دوران بارداری</a:t>
            </a:r>
            <a:r>
              <a:rPr lang="fa-IR" dirty="0" smtClean="0">
                <a:cs typeface="B Titr" panose="00000700000000000000" pitchFamily="2" charset="-78"/>
              </a:rPr>
              <a:t/>
            </a:r>
            <a:br>
              <a:rPr lang="fa-IR" dirty="0" smtClean="0">
                <a:cs typeface="B Titr" panose="00000700000000000000" pitchFamily="2" charset="-78"/>
              </a:rPr>
            </a:br>
            <a:r>
              <a:rPr lang="fa-IR" sz="2400" b="1" dirty="0">
                <a:cs typeface="B Titr" panose="00000700000000000000" pitchFamily="2" charset="-78"/>
              </a:rPr>
              <a:t>خدمت 2 – 2: مشاوره و آزمایش  </a:t>
            </a:r>
            <a:r>
              <a:rPr lang="en-US" sz="2400" b="1" dirty="0">
                <a:cs typeface="B Titr" panose="00000700000000000000" pitchFamily="2" charset="-78"/>
              </a:rPr>
              <a:t>HIV </a:t>
            </a:r>
            <a:endParaRPr lang="en-US" sz="3100" dirty="0">
              <a:cs typeface="B Titr" panose="00000700000000000000" pitchFamily="2" charset="-78"/>
            </a:endParaRPr>
          </a:p>
        </p:txBody>
      </p:sp>
      <p:sp>
        <p:nvSpPr>
          <p:cNvPr id="3" name="Content Placeholder 2"/>
          <p:cNvSpPr>
            <a:spLocks noGrp="1"/>
          </p:cNvSpPr>
          <p:nvPr>
            <p:ph idx="1"/>
          </p:nvPr>
        </p:nvSpPr>
        <p:spPr>
          <a:xfrm>
            <a:off x="299545" y="1387365"/>
            <a:ext cx="11054255" cy="5265683"/>
          </a:xfrm>
        </p:spPr>
        <p:txBody>
          <a:bodyPr>
            <a:normAutofit/>
          </a:bodyPr>
          <a:lstStyle/>
          <a:p>
            <a:pPr algn="r" rtl="1"/>
            <a:r>
              <a:rPr lang="fa-IR" sz="2900" dirty="0" smtClean="0">
                <a:cs typeface="B Nazanin" panose="00000400000000000000" pitchFamily="2" charset="-78"/>
              </a:rPr>
              <a:t>نحوه ارائه خدمت به زنان گروه هدف </a:t>
            </a:r>
            <a:r>
              <a:rPr lang="fa-IR" sz="2900" dirty="0" err="1" smtClean="0">
                <a:cs typeface="B Nazanin" panose="00000400000000000000" pitchFamily="2" charset="-78"/>
              </a:rPr>
              <a:t>مرافبت</a:t>
            </a:r>
            <a:r>
              <a:rPr lang="fa-IR" sz="2900" dirty="0" smtClean="0">
                <a:cs typeface="B Nazanin" panose="00000400000000000000" pitchFamily="2" charset="-78"/>
              </a:rPr>
              <a:t> پیش از بارداری:</a:t>
            </a:r>
          </a:p>
          <a:p>
            <a:pPr marL="0" indent="0" algn="r" rtl="1">
              <a:buNone/>
            </a:pPr>
            <a:endParaRPr lang="fa-IR" sz="2900" dirty="0" smtClean="0">
              <a:cs typeface="B Nazanin" panose="00000400000000000000" pitchFamily="2" charset="-78"/>
            </a:endParaRPr>
          </a:p>
          <a:p>
            <a:pPr lvl="0" algn="r" rtl="1">
              <a:buFont typeface="Wingdings" panose="05000000000000000000" pitchFamily="2" charset="2"/>
              <a:buChar char="§"/>
            </a:pPr>
            <a:r>
              <a:rPr lang="fa-IR" sz="2000" dirty="0" smtClean="0">
                <a:cs typeface="B Nazanin" panose="00000400000000000000" pitchFamily="2" charset="-78"/>
              </a:rPr>
              <a:t>زنانی که در خواست انجام آزمایش دارند مشاوره و تست تشخیص سریع </a:t>
            </a:r>
            <a:r>
              <a:rPr lang="en-US" sz="2000" dirty="0" smtClean="0">
                <a:cs typeface="B Nazanin" panose="00000400000000000000" pitchFamily="2" charset="-78"/>
              </a:rPr>
              <a:t>HIV</a:t>
            </a:r>
            <a:r>
              <a:rPr lang="fa-IR" sz="2000" dirty="0" smtClean="0">
                <a:cs typeface="B Nazanin" panose="00000400000000000000" pitchFamily="2" charset="-78"/>
              </a:rPr>
              <a:t> انجام گردد.</a:t>
            </a:r>
            <a:endParaRPr lang="en-US" sz="2000" dirty="0" smtClean="0">
              <a:cs typeface="B Nazanin" panose="00000400000000000000" pitchFamily="2" charset="-78"/>
            </a:endParaRPr>
          </a:p>
          <a:p>
            <a:pPr lvl="0" algn="r" rtl="1">
              <a:buFont typeface="Wingdings" panose="05000000000000000000" pitchFamily="2" charset="2"/>
              <a:buChar char="§"/>
            </a:pPr>
            <a:r>
              <a:rPr lang="fa-IR" sz="2000" dirty="0" smtClean="0">
                <a:cs typeface="B Nazanin" panose="00000400000000000000" pitchFamily="2" charset="-78"/>
              </a:rPr>
              <a:t>زنانی که تمایل به انجام تست در مرکز بهداشتی درمانی را ندارند به مرکز یا پایگاه مشاوره بیماری های رفتاری ارجاع گردند.</a:t>
            </a:r>
            <a:endParaRPr lang="en-US" sz="2000" dirty="0" smtClean="0">
              <a:cs typeface="B Nazanin" panose="00000400000000000000" pitchFamily="2" charset="-78"/>
            </a:endParaRPr>
          </a:p>
          <a:p>
            <a:pPr lvl="0" algn="r" rtl="1">
              <a:buFont typeface="Wingdings" panose="05000000000000000000" pitchFamily="2" charset="2"/>
              <a:buChar char="§"/>
            </a:pPr>
            <a:r>
              <a:rPr lang="fa-IR" sz="2000" dirty="0" smtClean="0">
                <a:cs typeface="B Nazanin" panose="00000400000000000000" pitchFamily="2" charset="-78"/>
              </a:rPr>
              <a:t>تست تشخیص سریع </a:t>
            </a:r>
            <a:r>
              <a:rPr lang="en-US" sz="2000" dirty="0" smtClean="0">
                <a:cs typeface="B Nazanin" panose="00000400000000000000" pitchFamily="2" charset="-78"/>
              </a:rPr>
              <a:t>HIV </a:t>
            </a:r>
            <a:r>
              <a:rPr lang="fa-IR" sz="2000" dirty="0" smtClean="0">
                <a:cs typeface="B Nazanin" panose="00000400000000000000" pitchFamily="2" charset="-78"/>
              </a:rPr>
              <a:t>و مشاوره پس از آزمون توسط کاردان یا کارشناس مبارزه با بیماری ها جهت مراجع انجام می گردد و بدین صورت اقدام می گردد: </a:t>
            </a:r>
            <a:endParaRPr lang="en-US" sz="2000" dirty="0" smtClean="0">
              <a:cs typeface="B Nazanin" panose="00000400000000000000" pitchFamily="2" charset="-78"/>
            </a:endParaRPr>
          </a:p>
          <a:p>
            <a:pPr marL="0" indent="0" algn="r" rtl="1">
              <a:buNone/>
            </a:pPr>
            <a:r>
              <a:rPr lang="en-US" sz="2000" dirty="0" smtClean="0">
                <a:cs typeface="B Nazanin" panose="00000400000000000000" pitchFamily="2" charset="-78"/>
              </a:rPr>
              <a:t>a</a:t>
            </a:r>
            <a:r>
              <a:rPr lang="fa-IR" sz="2000" dirty="0" smtClean="0">
                <a:cs typeface="B Nazanin" panose="00000400000000000000" pitchFamily="2" charset="-78"/>
              </a:rPr>
              <a:t>- در صورت </a:t>
            </a:r>
            <a:r>
              <a:rPr lang="en-US" sz="2000" dirty="0" smtClean="0">
                <a:cs typeface="B Nazanin" panose="00000400000000000000" pitchFamily="2" charset="-78"/>
              </a:rPr>
              <a:t>Reactive </a:t>
            </a:r>
            <a:r>
              <a:rPr lang="fa-IR" sz="2000" dirty="0" smtClean="0">
                <a:cs typeface="B Nazanin" panose="00000400000000000000" pitchFamily="2" charset="-78"/>
              </a:rPr>
              <a:t>بودن تست ضمن تایید نتیجه تست توسط پزشک مرکز: ارجاع مراجع به مرکز یا پایگاه مشاوره بیماری های رفتاری با فرم ارجاع </a:t>
            </a:r>
            <a:endParaRPr lang="en-US" sz="2000" dirty="0" smtClean="0">
              <a:cs typeface="B Nazanin" panose="00000400000000000000" pitchFamily="2" charset="-78"/>
            </a:endParaRPr>
          </a:p>
          <a:p>
            <a:pPr marL="0" indent="0" algn="r" rtl="1">
              <a:buNone/>
            </a:pPr>
            <a:r>
              <a:rPr lang="en-US" sz="2000" dirty="0" smtClean="0">
                <a:cs typeface="B Nazanin" panose="00000400000000000000" pitchFamily="2" charset="-78"/>
              </a:rPr>
              <a:t>b</a:t>
            </a:r>
            <a:r>
              <a:rPr lang="fa-IR" sz="2000" dirty="0" smtClean="0">
                <a:cs typeface="B Nazanin" panose="00000400000000000000" pitchFamily="2" charset="-78"/>
              </a:rPr>
              <a:t>- درصورت </a:t>
            </a:r>
            <a:r>
              <a:rPr lang="en-US" sz="2000" dirty="0" smtClean="0">
                <a:cs typeface="B Nazanin" panose="00000400000000000000" pitchFamily="2" charset="-78"/>
              </a:rPr>
              <a:t>  Non reactive</a:t>
            </a:r>
            <a:r>
              <a:rPr lang="fa-IR" sz="2000" dirty="0" smtClean="0">
                <a:cs typeface="B Nazanin" panose="00000400000000000000" pitchFamily="2" charset="-78"/>
              </a:rPr>
              <a:t>بودن تست: توصیه به تکرار آزمایش 3 ماه بعد (تا زمانی که فرد در معرض آسیب ابتلا به </a:t>
            </a:r>
            <a:r>
              <a:rPr lang="en-US" sz="2000" dirty="0" smtClean="0">
                <a:cs typeface="B Nazanin" panose="00000400000000000000" pitchFamily="2" charset="-78"/>
              </a:rPr>
              <a:t>HIV</a:t>
            </a:r>
            <a:r>
              <a:rPr lang="fa-IR" sz="2000" dirty="0" smtClean="0">
                <a:cs typeface="B Nazanin" panose="00000400000000000000" pitchFamily="2" charset="-78"/>
              </a:rPr>
              <a:t> باشد تکرار تست لازم است.)</a:t>
            </a:r>
            <a:endParaRPr lang="en-US" sz="2000" dirty="0" smtClean="0">
              <a:cs typeface="B Nazanin" panose="00000400000000000000" pitchFamily="2" charset="-78"/>
            </a:endParaRPr>
          </a:p>
          <a:p>
            <a:pPr algn="r" rtl="1">
              <a:buFont typeface="Wingdings" panose="05000000000000000000" pitchFamily="2" charset="2"/>
              <a:buChar char="§"/>
            </a:pPr>
            <a:r>
              <a:rPr lang="fa-IR" sz="2000" dirty="0" smtClean="0">
                <a:cs typeface="B Nazanin" panose="00000400000000000000" pitchFamily="2" charset="-78"/>
              </a:rPr>
              <a:t>گزارش کتبی محرمانه و هفتگی مشخصات (نام ، آدرس و تلفن ) موارد </a:t>
            </a:r>
            <a:r>
              <a:rPr lang="en-US" sz="2000" dirty="0" smtClean="0">
                <a:cs typeface="B Nazanin" panose="00000400000000000000" pitchFamily="2" charset="-78"/>
              </a:rPr>
              <a:t>Reactive </a:t>
            </a:r>
            <a:r>
              <a:rPr lang="fa-IR" sz="2000" dirty="0" smtClean="0">
                <a:cs typeface="B Nazanin" panose="00000400000000000000" pitchFamily="2" charset="-78"/>
              </a:rPr>
              <a:t>به واحد مبارزه با بیماری های شهرستان توسط کاردان یا کارشناس مبارزه با بیماری ها ارائه گردد.</a:t>
            </a:r>
            <a:endParaRPr lang="en-US" sz="2000" dirty="0" smtClean="0">
              <a:cs typeface="B Nazanin" panose="00000400000000000000" pitchFamily="2" charset="-78"/>
            </a:endParaRPr>
          </a:p>
        </p:txBody>
      </p:sp>
    </p:spTree>
    <p:extLst>
      <p:ext uri="{BB962C8B-B14F-4D97-AF65-F5344CB8AC3E}">
        <p14:creationId xmlns:p14="http://schemas.microsoft.com/office/powerpoint/2010/main" xmlns="" val="17954876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0174"/>
            <a:ext cx="10515600" cy="1227191"/>
          </a:xfrm>
        </p:spPr>
        <p:txBody>
          <a:bodyPr>
            <a:normAutofit fontScale="90000"/>
          </a:bodyPr>
          <a:lstStyle/>
          <a:p>
            <a:pPr algn="ctr" rtl="1">
              <a:lnSpc>
                <a:spcPct val="150000"/>
              </a:lnSpc>
            </a:pPr>
            <a:r>
              <a:rPr lang="fa-IR" sz="3600" dirty="0" smtClean="0">
                <a:cs typeface="B Titr" panose="00000700000000000000" pitchFamily="2" charset="-78"/>
              </a:rPr>
              <a:t>دوران بارداری</a:t>
            </a:r>
            <a:r>
              <a:rPr lang="fa-IR" dirty="0" smtClean="0">
                <a:cs typeface="B Titr" panose="00000700000000000000" pitchFamily="2" charset="-78"/>
              </a:rPr>
              <a:t/>
            </a:r>
            <a:br>
              <a:rPr lang="fa-IR" dirty="0" smtClean="0">
                <a:cs typeface="B Titr" panose="00000700000000000000" pitchFamily="2" charset="-78"/>
              </a:rPr>
            </a:br>
            <a:r>
              <a:rPr lang="fa-IR" sz="2400" b="1" dirty="0">
                <a:cs typeface="B Titr" panose="00000700000000000000" pitchFamily="2" charset="-78"/>
              </a:rPr>
              <a:t>خدمت 2 – 2: مشاوره و آزمایش  </a:t>
            </a:r>
            <a:r>
              <a:rPr lang="en-US" sz="2400" b="1" dirty="0">
                <a:cs typeface="B Titr" panose="00000700000000000000" pitchFamily="2" charset="-78"/>
              </a:rPr>
              <a:t>HIV </a:t>
            </a:r>
            <a:endParaRPr lang="en-US" sz="3100" dirty="0">
              <a:cs typeface="B Titr" panose="00000700000000000000" pitchFamily="2" charset="-78"/>
            </a:endParaRPr>
          </a:p>
        </p:txBody>
      </p:sp>
      <p:sp>
        <p:nvSpPr>
          <p:cNvPr id="3" name="Content Placeholder 2"/>
          <p:cNvSpPr>
            <a:spLocks noGrp="1"/>
          </p:cNvSpPr>
          <p:nvPr>
            <p:ph idx="1"/>
          </p:nvPr>
        </p:nvSpPr>
        <p:spPr>
          <a:xfrm>
            <a:off x="299545" y="1638300"/>
            <a:ext cx="11473355" cy="5014748"/>
          </a:xfrm>
        </p:spPr>
        <p:txBody>
          <a:bodyPr>
            <a:normAutofit/>
          </a:bodyPr>
          <a:lstStyle/>
          <a:p>
            <a:pPr marL="0" indent="0" algn="r" rtl="1">
              <a:buNone/>
            </a:pPr>
            <a:r>
              <a:rPr lang="fa-IR" sz="2900" dirty="0" smtClean="0">
                <a:cs typeface="B Nazanin" panose="00000400000000000000" pitchFamily="2" charset="-78"/>
              </a:rPr>
              <a:t>نحوه ارائه خدمت به زنان گروه هدف </a:t>
            </a:r>
            <a:r>
              <a:rPr lang="fa-IR" sz="2900" dirty="0" err="1" smtClean="0">
                <a:cs typeface="B Nazanin" panose="00000400000000000000" pitchFamily="2" charset="-78"/>
              </a:rPr>
              <a:t>مرافبت</a:t>
            </a:r>
            <a:r>
              <a:rPr lang="fa-IR" sz="2900" dirty="0" smtClean="0">
                <a:cs typeface="B Nazanin" panose="00000400000000000000" pitchFamily="2" charset="-78"/>
              </a:rPr>
              <a:t> پیش از بارداری:</a:t>
            </a:r>
          </a:p>
          <a:p>
            <a:pPr algn="r" rtl="1">
              <a:lnSpc>
                <a:spcPct val="150000"/>
              </a:lnSpc>
              <a:buFont typeface="Wingdings" panose="05000000000000000000" pitchFamily="2" charset="2"/>
              <a:buChar char="§"/>
            </a:pPr>
            <a:r>
              <a:rPr lang="fa-IR" sz="2000" dirty="0" smtClean="0">
                <a:cs typeface="B Nazanin" panose="00000400000000000000" pitchFamily="2" charset="-78"/>
              </a:rPr>
              <a:t>گزارش تلفنی موارد </a:t>
            </a:r>
            <a:r>
              <a:rPr lang="en-US" sz="2000" dirty="0" smtClean="0">
                <a:cs typeface="B Nazanin" panose="00000400000000000000" pitchFamily="2" charset="-78"/>
              </a:rPr>
              <a:t>Reactive </a:t>
            </a:r>
            <a:r>
              <a:rPr lang="fa-IR" sz="2000" dirty="0" smtClean="0">
                <a:cs typeface="B Nazanin" panose="00000400000000000000" pitchFamily="2" charset="-78"/>
              </a:rPr>
              <a:t>به مرکز یا پایگاه مشاوره بیماری های رفتاری توسط واحد مبارزه با  بیماری های شهرستان انجام یابد.</a:t>
            </a:r>
            <a:endParaRPr lang="en-US" sz="2000" dirty="0" smtClean="0">
              <a:cs typeface="B Nazanin" panose="00000400000000000000" pitchFamily="2" charset="-78"/>
            </a:endParaRPr>
          </a:p>
          <a:p>
            <a:pPr algn="r" rtl="1">
              <a:lnSpc>
                <a:spcPct val="150000"/>
              </a:lnSpc>
              <a:buFont typeface="Wingdings" panose="05000000000000000000" pitchFamily="2" charset="2"/>
              <a:buChar char="§"/>
            </a:pPr>
            <a:r>
              <a:rPr lang="fa-IR" sz="2000" dirty="0" smtClean="0">
                <a:cs typeface="B Nazanin" panose="00000400000000000000" pitchFamily="2" charset="-78"/>
              </a:rPr>
              <a:t> در صورت عدم مراجعه فرد در مدت 2 هفته به مرکز یا پایگاه مشاوره بیماری های رفتاری، موضوع جهت پیگیری فعال (ابتدا تلفنی و بعد درب منزل تا 3 نوبت) از طریق واحد مبارزه با بیماری های شهرستان به کاردان یا کارشناس مبارزه با بیماری های  مرکز اعلام گردد. </a:t>
            </a:r>
            <a:endParaRPr lang="en-US" sz="2000" dirty="0" smtClean="0">
              <a:cs typeface="B Nazanin" panose="00000400000000000000" pitchFamily="2" charset="-78"/>
            </a:endParaRPr>
          </a:p>
          <a:p>
            <a:pPr algn="r" rtl="1">
              <a:lnSpc>
                <a:spcPct val="150000"/>
              </a:lnSpc>
              <a:buFont typeface="Wingdings" panose="05000000000000000000" pitchFamily="2" charset="2"/>
              <a:buChar char="§"/>
            </a:pPr>
            <a:r>
              <a:rPr lang="fa-IR" sz="2000" dirty="0" smtClean="0">
                <a:cs typeface="B Nazanin" panose="00000400000000000000" pitchFamily="2" charset="-78"/>
              </a:rPr>
              <a:t>نتیجه نهایی موارد تست تشخیص مراجع با رضایت فرد به صورت محرمانه به مرکز بهداشتی درمانی اعلام می گردد.</a:t>
            </a:r>
            <a:endParaRPr lang="en-US" sz="2000" dirty="0" smtClean="0">
              <a:cs typeface="B Nazanin" panose="00000400000000000000" pitchFamily="2" charset="-78"/>
            </a:endParaRPr>
          </a:p>
          <a:p>
            <a:pPr algn="r" rtl="1">
              <a:lnSpc>
                <a:spcPct val="150000"/>
              </a:lnSpc>
              <a:buFont typeface="Wingdings" panose="05000000000000000000" pitchFamily="2" charset="2"/>
              <a:buChar char="§"/>
            </a:pPr>
            <a:r>
              <a:rPr lang="fa-IR" sz="2000" dirty="0" err="1" smtClean="0">
                <a:cs typeface="B Nazanin" panose="00000400000000000000" pitchFamily="2" charset="-78"/>
              </a:rPr>
              <a:t>درمراکزی</a:t>
            </a:r>
            <a:r>
              <a:rPr lang="fa-IR" sz="2000" dirty="0" smtClean="0">
                <a:cs typeface="B Nazanin" panose="00000400000000000000" pitchFamily="2" charset="-78"/>
              </a:rPr>
              <a:t> که واحد مبارزه با بیماری ها ندارد مشاوره، آزمایش و سایر اقدامات توسط واحد مامایی یا سلامت خانواده انجام گیرد. </a:t>
            </a:r>
            <a:endParaRPr lang="en-US" sz="2000" dirty="0" smtClean="0">
              <a:cs typeface="B Nazanin" panose="00000400000000000000" pitchFamily="2" charset="-78"/>
            </a:endParaRPr>
          </a:p>
          <a:p>
            <a:pPr algn="r" rtl="1">
              <a:lnSpc>
                <a:spcPct val="150000"/>
              </a:lnSpc>
              <a:buFont typeface="Wingdings" panose="05000000000000000000" pitchFamily="2" charset="2"/>
              <a:buChar char="§"/>
            </a:pPr>
            <a:r>
              <a:rPr lang="fa-IR" sz="2000" dirty="0" smtClean="0">
                <a:cs typeface="B Nazanin" panose="00000400000000000000" pitchFamily="2" charset="-78"/>
              </a:rPr>
              <a:t>محرمانه بودن اطلاعات </a:t>
            </a:r>
            <a:r>
              <a:rPr lang="fa-IR" sz="2000" dirty="0" err="1" smtClean="0">
                <a:cs typeface="B Nazanin" panose="00000400000000000000" pitchFamily="2" charset="-78"/>
              </a:rPr>
              <a:t>الزامی</a:t>
            </a:r>
            <a:r>
              <a:rPr lang="fa-IR" sz="2000" dirty="0" smtClean="0">
                <a:cs typeface="B Nazanin" panose="00000400000000000000" pitchFamily="2" charset="-78"/>
              </a:rPr>
              <a:t> است </a:t>
            </a:r>
            <a:r>
              <a:rPr lang="fa-IR" sz="2000" dirty="0" err="1" smtClean="0">
                <a:cs typeface="B Nazanin" panose="00000400000000000000" pitchFamily="2" charset="-78"/>
              </a:rPr>
              <a:t>ودر</a:t>
            </a:r>
            <a:r>
              <a:rPr lang="fa-IR" sz="2000" dirty="0" smtClean="0">
                <a:cs typeface="B Nazanin" panose="00000400000000000000" pitchFamily="2" charset="-78"/>
              </a:rPr>
              <a:t> صورت عدم رعایت، مشکلات قانونی </a:t>
            </a:r>
            <a:r>
              <a:rPr lang="fa-IR" sz="2000" dirty="0" err="1" smtClean="0">
                <a:cs typeface="B Nazanin" panose="00000400000000000000" pitchFamily="2" charset="-78"/>
              </a:rPr>
              <a:t>بوجود</a:t>
            </a:r>
            <a:r>
              <a:rPr lang="fa-IR" sz="2000" dirty="0" smtClean="0">
                <a:cs typeface="B Nazanin" panose="00000400000000000000" pitchFamily="2" charset="-78"/>
              </a:rPr>
              <a:t> آمده </a:t>
            </a:r>
            <a:r>
              <a:rPr lang="fa-IR" sz="2000" dirty="0" err="1" smtClean="0">
                <a:cs typeface="B Nazanin" panose="00000400000000000000" pitchFamily="2" charset="-78"/>
              </a:rPr>
              <a:t>بعهده</a:t>
            </a:r>
            <a:r>
              <a:rPr lang="fa-IR" sz="2000" dirty="0" smtClean="0">
                <a:cs typeface="B Nazanin" panose="00000400000000000000" pitchFamily="2" charset="-78"/>
              </a:rPr>
              <a:t> پرسنل مرکز است. محرمانه بودن به معنی حفظ اسرار بیمار توسط مسئول ارائه خدمت می باشد.</a:t>
            </a:r>
            <a:endParaRPr lang="en-US" sz="2000" dirty="0">
              <a:cs typeface="B Nazanin" panose="00000400000000000000" pitchFamily="2" charset="-78"/>
            </a:endParaRPr>
          </a:p>
        </p:txBody>
      </p:sp>
    </p:spTree>
    <p:extLst>
      <p:ext uri="{BB962C8B-B14F-4D97-AF65-F5344CB8AC3E}">
        <p14:creationId xmlns:p14="http://schemas.microsoft.com/office/powerpoint/2010/main" xmlns="" val="39791088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0174"/>
            <a:ext cx="10515600" cy="1227191"/>
          </a:xfrm>
        </p:spPr>
        <p:txBody>
          <a:bodyPr>
            <a:normAutofit fontScale="90000"/>
          </a:bodyPr>
          <a:lstStyle/>
          <a:p>
            <a:pPr algn="ctr" rtl="1">
              <a:lnSpc>
                <a:spcPct val="150000"/>
              </a:lnSpc>
            </a:pPr>
            <a:r>
              <a:rPr lang="fa-IR" sz="3600" dirty="0" smtClean="0">
                <a:cs typeface="B Titr" panose="00000700000000000000" pitchFamily="2" charset="-78"/>
              </a:rPr>
              <a:t>دوران بارداری</a:t>
            </a:r>
            <a:r>
              <a:rPr lang="fa-IR" dirty="0" smtClean="0">
                <a:cs typeface="B Titr" panose="00000700000000000000" pitchFamily="2" charset="-78"/>
              </a:rPr>
              <a:t/>
            </a:r>
            <a:br>
              <a:rPr lang="fa-IR" dirty="0" smtClean="0">
                <a:cs typeface="B Titr" panose="00000700000000000000" pitchFamily="2" charset="-78"/>
              </a:rPr>
            </a:br>
            <a:r>
              <a:rPr lang="fa-IR" sz="2400" b="1" dirty="0">
                <a:cs typeface="B Titr" panose="00000700000000000000" pitchFamily="2" charset="-78"/>
              </a:rPr>
              <a:t>خدمت 2 – 2: مشاوره و آزمایش  </a:t>
            </a:r>
            <a:r>
              <a:rPr lang="en-US" sz="2400" b="1" dirty="0">
                <a:cs typeface="B Titr" panose="00000700000000000000" pitchFamily="2" charset="-78"/>
              </a:rPr>
              <a:t>HIV </a:t>
            </a:r>
            <a:endParaRPr lang="en-US" sz="3100" dirty="0">
              <a:cs typeface="B Titr" panose="00000700000000000000" pitchFamily="2" charset="-78"/>
            </a:endParaRPr>
          </a:p>
        </p:txBody>
      </p:sp>
      <p:sp>
        <p:nvSpPr>
          <p:cNvPr id="3" name="Content Placeholder 2"/>
          <p:cNvSpPr>
            <a:spLocks noGrp="1"/>
          </p:cNvSpPr>
          <p:nvPr>
            <p:ph idx="1"/>
          </p:nvPr>
        </p:nvSpPr>
        <p:spPr>
          <a:xfrm>
            <a:off x="299545" y="1387365"/>
            <a:ext cx="11054255" cy="5470635"/>
          </a:xfrm>
        </p:spPr>
        <p:txBody>
          <a:bodyPr>
            <a:normAutofit fontScale="92500" lnSpcReduction="10000"/>
          </a:bodyPr>
          <a:lstStyle/>
          <a:p>
            <a:pPr marL="0" indent="0" algn="r" rtl="1">
              <a:buNone/>
            </a:pPr>
            <a:r>
              <a:rPr lang="fa-IR" sz="2900" dirty="0" smtClean="0">
                <a:cs typeface="B Nazanin" panose="00000400000000000000" pitchFamily="2" charset="-78"/>
              </a:rPr>
              <a:t>نحوه ارائه خدمت به زنان باردار:</a:t>
            </a:r>
          </a:p>
          <a:p>
            <a:pPr algn="r" rtl="1">
              <a:buFont typeface="Wingdings" panose="05000000000000000000" pitchFamily="2" charset="2"/>
              <a:buChar char="§"/>
            </a:pPr>
            <a:r>
              <a:rPr lang="fa-IR" sz="1600" dirty="0" smtClean="0">
                <a:cs typeface="B Nazanin" panose="00000400000000000000" pitchFamily="2" charset="-78"/>
              </a:rPr>
              <a:t>برای </a:t>
            </a:r>
            <a:r>
              <a:rPr lang="fa-IR" sz="2000" dirty="0">
                <a:cs typeface="B Nazanin" panose="00000400000000000000" pitchFamily="2" charset="-78"/>
              </a:rPr>
              <a:t>زنان باردار مراجعه کننده جهت مراقبت معمول بارداری در اولین مراجعه، با تاکید بر انجام آزمایش  تشخیص سریع </a:t>
            </a:r>
            <a:r>
              <a:rPr lang="en-US" sz="2000" dirty="0">
                <a:cs typeface="B Nazanin" panose="00000400000000000000" pitchFamily="2" charset="-78"/>
              </a:rPr>
              <a:t>HIV</a:t>
            </a:r>
            <a:r>
              <a:rPr lang="fa-IR" sz="2000" dirty="0">
                <a:cs typeface="B Nazanin" panose="00000400000000000000" pitchFamily="2" charset="-78"/>
              </a:rPr>
              <a:t>، تست انجام گردد. </a:t>
            </a:r>
            <a:endParaRPr lang="fa-IR" sz="2000" dirty="0" smtClean="0">
              <a:cs typeface="B Nazanin" panose="00000400000000000000" pitchFamily="2" charset="-78"/>
            </a:endParaRPr>
          </a:p>
          <a:p>
            <a:pPr lvl="0" algn="r" rtl="1">
              <a:lnSpc>
                <a:spcPct val="150000"/>
              </a:lnSpc>
              <a:buFont typeface="Wingdings" panose="05000000000000000000" pitchFamily="2" charset="2"/>
              <a:buChar char="§"/>
            </a:pPr>
            <a:r>
              <a:rPr lang="fa-IR" sz="2000" dirty="0" smtClean="0">
                <a:cs typeface="B Nazanin" panose="00000400000000000000" pitchFamily="2" charset="-78"/>
              </a:rPr>
              <a:t>در </a:t>
            </a:r>
            <a:r>
              <a:rPr lang="fa-IR" sz="2000" dirty="0">
                <a:cs typeface="B Nazanin" panose="00000400000000000000" pitchFamily="2" charset="-78"/>
              </a:rPr>
              <a:t>صورت عدم تمایل فرد به انجام آزمایش، توضیحات کامل در خصوص اهمیت تشخیص به موقع، پیشگیری از ابتلا نوزاد به </a:t>
            </a:r>
            <a:r>
              <a:rPr lang="en-US" sz="2000" dirty="0">
                <a:cs typeface="B Nazanin" panose="00000400000000000000" pitchFamily="2" charset="-78"/>
              </a:rPr>
              <a:t>HIV </a:t>
            </a:r>
            <a:r>
              <a:rPr lang="fa-IR" sz="2000" dirty="0">
                <a:cs typeface="B Nazanin" panose="00000400000000000000" pitchFamily="2" charset="-78"/>
              </a:rPr>
              <a:t>با تاکید به وی ارائه می گردد و اگر همچنان حاضر به انجام آزمایش نیست با فرم ارجاع به مرکز مشاوره بیماری های رفتاری در اولین فرصت ارجاع گردد. </a:t>
            </a:r>
            <a:endParaRPr lang="en-US" sz="2000" dirty="0">
              <a:cs typeface="B Nazanin" panose="00000400000000000000" pitchFamily="2" charset="-78"/>
            </a:endParaRPr>
          </a:p>
          <a:p>
            <a:pPr algn="r" rtl="1">
              <a:lnSpc>
                <a:spcPct val="150000"/>
              </a:lnSpc>
              <a:buFont typeface="Wingdings" panose="05000000000000000000" pitchFamily="2" charset="2"/>
              <a:buChar char="§"/>
            </a:pPr>
            <a:r>
              <a:rPr lang="fa-IR" sz="2000" dirty="0" smtClean="0">
                <a:cs typeface="B Nazanin" panose="00000400000000000000" pitchFamily="2" charset="-78"/>
              </a:rPr>
              <a:t>اگر </a:t>
            </a:r>
            <a:r>
              <a:rPr lang="fa-IR" sz="2000" dirty="0">
                <a:cs typeface="B Nazanin" panose="00000400000000000000" pitchFamily="2" charset="-78"/>
              </a:rPr>
              <a:t>زن باردار از آزمایشگاه خصوصی مورد تائید آزمایشگاه مرجع سلامت و تحت مدیریت دانشگاه های علوم پزشکی، جواب آزمایش </a:t>
            </a:r>
            <a:r>
              <a:rPr lang="en-US" sz="2000" dirty="0">
                <a:cs typeface="B Nazanin" panose="00000400000000000000" pitchFamily="2" charset="-78"/>
              </a:rPr>
              <a:t>HIV </a:t>
            </a:r>
            <a:r>
              <a:rPr lang="fa-IR" sz="2000" dirty="0">
                <a:cs typeface="B Nazanin" panose="00000400000000000000" pitchFamily="2" charset="-78"/>
              </a:rPr>
              <a:t>صرف نظر از نوع جواب داشت، در صورت صلاحدید مراقب سلامت نیازی به انجام مجدد تست سریع </a:t>
            </a:r>
            <a:r>
              <a:rPr lang="fa-IR" sz="2000" dirty="0" err="1">
                <a:cs typeface="B Nazanin" panose="00000400000000000000" pitchFamily="2" charset="-78"/>
              </a:rPr>
              <a:t>بعنوان</a:t>
            </a:r>
            <a:r>
              <a:rPr lang="fa-IR" sz="2000" dirty="0">
                <a:cs typeface="B Nazanin" panose="00000400000000000000" pitchFamily="2" charset="-78"/>
              </a:rPr>
              <a:t> تست اول </a:t>
            </a:r>
            <a:r>
              <a:rPr lang="fa-IR" sz="2000" dirty="0" err="1">
                <a:cs typeface="B Nazanin" panose="00000400000000000000" pitchFamily="2" charset="-78"/>
              </a:rPr>
              <a:t>نمی</a:t>
            </a:r>
            <a:r>
              <a:rPr lang="fa-IR" sz="2000" dirty="0">
                <a:cs typeface="B Nazanin" panose="00000400000000000000" pitchFamily="2" charset="-78"/>
              </a:rPr>
              <a:t> باشد.</a:t>
            </a:r>
            <a:endParaRPr lang="en-US" sz="2000" dirty="0">
              <a:cs typeface="B Nazanin" panose="00000400000000000000" pitchFamily="2" charset="-78"/>
            </a:endParaRPr>
          </a:p>
          <a:p>
            <a:pPr marL="0" indent="0" algn="r" rtl="1">
              <a:lnSpc>
                <a:spcPct val="150000"/>
              </a:lnSpc>
              <a:buNone/>
            </a:pPr>
            <a:r>
              <a:rPr lang="fa-IR" sz="2000" dirty="0">
                <a:cs typeface="B Nazanin" panose="00000400000000000000" pitchFamily="2" charset="-78"/>
              </a:rPr>
              <a:t>نکته: لیست کلیه آزمایشگاه های خصوصی و دولتی مورد تائید آزمایشگاه مرجع سلامت جهت انجام تست اول اچ آی وی زن باردار باید در اختیار کلیه مراکز گذاشته شود. </a:t>
            </a:r>
            <a:endParaRPr lang="en-US" sz="2000" dirty="0">
              <a:cs typeface="B Nazanin" panose="00000400000000000000" pitchFamily="2" charset="-78"/>
            </a:endParaRPr>
          </a:p>
          <a:p>
            <a:pPr algn="r" rtl="1">
              <a:lnSpc>
                <a:spcPct val="150000"/>
              </a:lnSpc>
              <a:buFont typeface="Wingdings" panose="05000000000000000000" pitchFamily="2" charset="2"/>
              <a:buChar char="§"/>
            </a:pPr>
            <a:r>
              <a:rPr lang="fa-IR" sz="2000" dirty="0" smtClean="0">
                <a:cs typeface="B Nazanin" panose="00000400000000000000" pitchFamily="2" charset="-78"/>
              </a:rPr>
              <a:t>تست </a:t>
            </a:r>
            <a:r>
              <a:rPr lang="fa-IR" sz="2000" dirty="0">
                <a:cs typeface="B Nazanin" panose="00000400000000000000" pitchFamily="2" charset="-78"/>
              </a:rPr>
              <a:t>تشخیص سریع </a:t>
            </a:r>
            <a:r>
              <a:rPr lang="en-US" sz="2000" dirty="0">
                <a:cs typeface="B Nazanin" panose="00000400000000000000" pitchFamily="2" charset="-78"/>
              </a:rPr>
              <a:t>HIV </a:t>
            </a:r>
            <a:r>
              <a:rPr lang="fa-IR" sz="2000" dirty="0">
                <a:cs typeface="B Nazanin" panose="00000400000000000000" pitchFamily="2" charset="-78"/>
              </a:rPr>
              <a:t>و مشاوره پس از آزمون توسط مراقب سلامت جهت مراجع انجام می گردد و بدین صورت اقدام می گردد: </a:t>
            </a:r>
            <a:endParaRPr lang="en-US" sz="2000" dirty="0">
              <a:cs typeface="B Nazanin" panose="00000400000000000000" pitchFamily="2" charset="-78"/>
            </a:endParaRPr>
          </a:p>
          <a:p>
            <a:pPr lvl="0" algn="r" rtl="1">
              <a:lnSpc>
                <a:spcPct val="150000"/>
              </a:lnSpc>
              <a:buFont typeface="Wingdings" panose="05000000000000000000" pitchFamily="2" charset="2"/>
              <a:buChar char="§"/>
            </a:pPr>
            <a:r>
              <a:rPr lang="fa-IR" sz="2000" dirty="0">
                <a:cs typeface="B Nazanin" panose="00000400000000000000" pitchFamily="2" charset="-78"/>
              </a:rPr>
              <a:t>در صورت </a:t>
            </a:r>
            <a:r>
              <a:rPr lang="en-US" sz="2000" dirty="0">
                <a:cs typeface="B Nazanin" panose="00000400000000000000" pitchFamily="2" charset="-78"/>
              </a:rPr>
              <a:t>Reactive</a:t>
            </a:r>
            <a:r>
              <a:rPr lang="fa-IR" sz="2000" dirty="0">
                <a:cs typeface="B Nazanin" panose="00000400000000000000" pitchFamily="2" charset="-78"/>
              </a:rPr>
              <a:t> بودن تست ضمن تایید نتیجه تست توسط پزشک مرکز: ارجاع در اولین فرصت مراجع به مرکز مشاوره بیماری های رفتاری با فرم ارجاع </a:t>
            </a:r>
            <a:endParaRPr lang="en-US" sz="2000" dirty="0">
              <a:cs typeface="B Nazanin" panose="00000400000000000000" pitchFamily="2" charset="-78"/>
            </a:endParaRPr>
          </a:p>
          <a:p>
            <a:pPr marL="0" lvl="0" indent="0" algn="r" rtl="1">
              <a:lnSpc>
                <a:spcPct val="150000"/>
              </a:lnSpc>
              <a:buNone/>
            </a:pPr>
            <a:r>
              <a:rPr lang="fa-IR" sz="2100" dirty="0">
                <a:cs typeface="B Nazanin" panose="00000400000000000000" pitchFamily="2" charset="-78"/>
              </a:rPr>
              <a:t>درصورت </a:t>
            </a:r>
            <a:r>
              <a:rPr lang="en-US" sz="2100" dirty="0">
                <a:cs typeface="B Nazanin" panose="00000400000000000000" pitchFamily="2" charset="-78"/>
              </a:rPr>
              <a:t>Non reactive</a:t>
            </a:r>
            <a:r>
              <a:rPr lang="fa-IR" sz="2100" dirty="0">
                <a:cs typeface="B Nazanin" panose="00000400000000000000" pitchFamily="2" charset="-78"/>
              </a:rPr>
              <a:t> بودن تست: تکرار آزمایش در طی سه ماهه سوم بارداری انجام شود.</a:t>
            </a:r>
            <a:endParaRPr lang="en-US" sz="2100" dirty="0">
              <a:cs typeface="B Nazanin" panose="00000400000000000000" pitchFamily="2" charset="-78"/>
            </a:endParaRPr>
          </a:p>
        </p:txBody>
      </p:sp>
    </p:spTree>
    <p:extLst>
      <p:ext uri="{BB962C8B-B14F-4D97-AF65-F5344CB8AC3E}">
        <p14:creationId xmlns:p14="http://schemas.microsoft.com/office/powerpoint/2010/main" xmlns="" val="5384990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0174"/>
            <a:ext cx="10515600" cy="1227191"/>
          </a:xfrm>
        </p:spPr>
        <p:txBody>
          <a:bodyPr>
            <a:normAutofit fontScale="90000"/>
          </a:bodyPr>
          <a:lstStyle/>
          <a:p>
            <a:pPr algn="ctr" rtl="1">
              <a:lnSpc>
                <a:spcPct val="150000"/>
              </a:lnSpc>
            </a:pPr>
            <a:r>
              <a:rPr lang="fa-IR" sz="3600" dirty="0" smtClean="0">
                <a:cs typeface="B Titr" panose="00000700000000000000" pitchFamily="2" charset="-78"/>
              </a:rPr>
              <a:t>دوران</a:t>
            </a:r>
            <a:r>
              <a:rPr lang="fa-IR" sz="4000" dirty="0" smtClean="0">
                <a:cs typeface="B Titr" panose="00000700000000000000" pitchFamily="2" charset="-78"/>
              </a:rPr>
              <a:t> </a:t>
            </a:r>
            <a:r>
              <a:rPr lang="fa-IR" sz="3600" dirty="0" smtClean="0">
                <a:cs typeface="B Titr" panose="00000700000000000000" pitchFamily="2" charset="-78"/>
              </a:rPr>
              <a:t>بارداری</a:t>
            </a:r>
            <a:r>
              <a:rPr lang="fa-IR" dirty="0" smtClean="0">
                <a:cs typeface="B Titr" panose="00000700000000000000" pitchFamily="2" charset="-78"/>
              </a:rPr>
              <a:t/>
            </a:r>
            <a:br>
              <a:rPr lang="fa-IR" dirty="0" smtClean="0">
                <a:cs typeface="B Titr" panose="00000700000000000000" pitchFamily="2" charset="-78"/>
              </a:rPr>
            </a:br>
            <a:r>
              <a:rPr lang="fa-IR" sz="2400" b="1" dirty="0">
                <a:cs typeface="B Titr" panose="00000700000000000000" pitchFamily="2" charset="-78"/>
              </a:rPr>
              <a:t>خدمت 2 – 2: مشاوره و آزمایش  </a:t>
            </a:r>
            <a:r>
              <a:rPr lang="en-US" sz="2400" b="1" dirty="0">
                <a:cs typeface="B Titr" panose="00000700000000000000" pitchFamily="2" charset="-78"/>
              </a:rPr>
              <a:t>HIV </a:t>
            </a:r>
            <a:endParaRPr lang="en-US" sz="3100" dirty="0">
              <a:cs typeface="B Titr" panose="00000700000000000000" pitchFamily="2" charset="-78"/>
            </a:endParaRPr>
          </a:p>
        </p:txBody>
      </p:sp>
      <p:sp>
        <p:nvSpPr>
          <p:cNvPr id="3" name="Content Placeholder 2"/>
          <p:cNvSpPr>
            <a:spLocks noGrp="1"/>
          </p:cNvSpPr>
          <p:nvPr>
            <p:ph idx="1"/>
          </p:nvPr>
        </p:nvSpPr>
        <p:spPr>
          <a:xfrm>
            <a:off x="299545" y="1387365"/>
            <a:ext cx="11054255" cy="5470635"/>
          </a:xfrm>
        </p:spPr>
        <p:txBody>
          <a:bodyPr>
            <a:normAutofit lnSpcReduction="10000"/>
          </a:bodyPr>
          <a:lstStyle/>
          <a:p>
            <a:pPr marL="0" indent="0" algn="r" rtl="1">
              <a:buNone/>
            </a:pPr>
            <a:r>
              <a:rPr lang="fa-IR" sz="2900" dirty="0" smtClean="0">
                <a:cs typeface="B Nazanin" panose="00000400000000000000" pitchFamily="2" charset="-78"/>
              </a:rPr>
              <a:t>نحوه ارائه خدمت به زنان باردار:</a:t>
            </a:r>
          </a:p>
          <a:p>
            <a:pPr algn="r" rtl="1">
              <a:lnSpc>
                <a:spcPct val="150000"/>
              </a:lnSpc>
              <a:buFont typeface="Wingdings" panose="05000000000000000000" pitchFamily="2" charset="2"/>
              <a:buChar char="§"/>
            </a:pPr>
            <a:r>
              <a:rPr lang="fa-IR" sz="2000" dirty="0" smtClean="0">
                <a:cs typeface="B Nazanin" panose="00000400000000000000" pitchFamily="2" charset="-78"/>
              </a:rPr>
              <a:t>به </a:t>
            </a:r>
            <a:r>
              <a:rPr lang="fa-IR" sz="2000" dirty="0">
                <a:cs typeface="B Nazanin" panose="00000400000000000000" pitchFamily="2" charset="-78"/>
              </a:rPr>
              <a:t>منظور انجام اقدامات لازم جهت پیشگیری از انتقال مادر به کودک گزارش تلفنی محرمانه و در اولین فرصت گزارش کتبی مشخصات (نام، آدرس و تلفن) موارد </a:t>
            </a:r>
            <a:r>
              <a:rPr lang="en-US" sz="2000" dirty="0">
                <a:cs typeface="B Nazanin" panose="00000400000000000000" pitchFamily="2" charset="-78"/>
              </a:rPr>
              <a:t>Reactive</a:t>
            </a:r>
            <a:r>
              <a:rPr lang="fa-IR" sz="2000" dirty="0">
                <a:cs typeface="B Nazanin" panose="00000400000000000000" pitchFamily="2" charset="-78"/>
              </a:rPr>
              <a:t> به واحد مبارزه با بیماری های شهرستان توسط کاردان یا کارشناس مبارزه با بیماری ها انجام یابد. </a:t>
            </a:r>
            <a:endParaRPr lang="en-US" sz="2000" dirty="0">
              <a:cs typeface="B Nazanin" panose="00000400000000000000" pitchFamily="2" charset="-78"/>
            </a:endParaRPr>
          </a:p>
          <a:p>
            <a:pPr algn="r" rtl="1">
              <a:lnSpc>
                <a:spcPct val="150000"/>
              </a:lnSpc>
              <a:buFont typeface="Wingdings" panose="05000000000000000000" pitchFamily="2" charset="2"/>
              <a:buChar char="§"/>
            </a:pPr>
            <a:r>
              <a:rPr lang="fa-IR" sz="2000" dirty="0" smtClean="0">
                <a:cs typeface="B Nazanin" panose="00000400000000000000" pitchFamily="2" charset="-78"/>
              </a:rPr>
              <a:t>گزارش </a:t>
            </a:r>
            <a:r>
              <a:rPr lang="fa-IR" sz="2000" dirty="0">
                <a:cs typeface="B Nazanin" panose="00000400000000000000" pitchFamily="2" charset="-78"/>
              </a:rPr>
              <a:t>تلفنی موارد </a:t>
            </a:r>
            <a:r>
              <a:rPr lang="en-US" sz="2000" dirty="0">
                <a:cs typeface="B Nazanin" panose="00000400000000000000" pitchFamily="2" charset="-78"/>
              </a:rPr>
              <a:t>Reactive</a:t>
            </a:r>
            <a:r>
              <a:rPr lang="fa-IR" sz="2000" dirty="0">
                <a:cs typeface="B Nazanin" panose="00000400000000000000" pitchFamily="2" charset="-78"/>
              </a:rPr>
              <a:t> به مرکز مشاوره بیماری های رفتاری توسط واحد مبارزه با بیماری های شهرستان ارائه گردد.</a:t>
            </a:r>
            <a:endParaRPr lang="en-US" sz="2000" dirty="0">
              <a:cs typeface="B Nazanin" panose="00000400000000000000" pitchFamily="2" charset="-78"/>
            </a:endParaRPr>
          </a:p>
          <a:p>
            <a:pPr algn="r" rtl="1">
              <a:lnSpc>
                <a:spcPct val="150000"/>
              </a:lnSpc>
              <a:buFont typeface="Wingdings" panose="05000000000000000000" pitchFamily="2" charset="2"/>
              <a:buChar char="§"/>
            </a:pPr>
            <a:r>
              <a:rPr lang="fa-IR" sz="2000" dirty="0" smtClean="0">
                <a:cs typeface="B Nazanin" panose="00000400000000000000" pitchFamily="2" charset="-78"/>
              </a:rPr>
              <a:t>در </a:t>
            </a:r>
            <a:r>
              <a:rPr lang="fa-IR" sz="2000" dirty="0">
                <a:cs typeface="B Nazanin" panose="00000400000000000000" pitchFamily="2" charset="-78"/>
              </a:rPr>
              <a:t>صورت عدم مراجعه فرد در مدت یک هفته به مرکز مشاوره بیماری های رفتاری، مورد جهت پیگیری فعال (ابتدا تلفنی و بعد درب منزل تا 3 نوبت) از طریق واحد مبارزه با بیماری های شهرستان به کاردان یا کارشناس مبارزه با بیماری های مرکز اعلام گردد.</a:t>
            </a:r>
            <a:endParaRPr lang="en-US" sz="2000" dirty="0">
              <a:cs typeface="B Nazanin" panose="00000400000000000000" pitchFamily="2" charset="-78"/>
            </a:endParaRPr>
          </a:p>
          <a:p>
            <a:pPr algn="r" rtl="1">
              <a:lnSpc>
                <a:spcPct val="150000"/>
              </a:lnSpc>
              <a:buFont typeface="Wingdings" panose="05000000000000000000" pitchFamily="2" charset="2"/>
              <a:buChar char="§"/>
            </a:pPr>
            <a:r>
              <a:rPr lang="fa-IR" sz="2000" dirty="0" smtClean="0">
                <a:cs typeface="B Nazanin" panose="00000400000000000000" pitchFamily="2" charset="-78"/>
              </a:rPr>
              <a:t>در </a:t>
            </a:r>
            <a:r>
              <a:rPr lang="fa-IR" sz="2000" dirty="0">
                <a:cs typeface="B Nazanin" panose="00000400000000000000" pitchFamily="2" charset="-78"/>
              </a:rPr>
              <a:t>صورت عدم مراجعه جهت آزمایشات بعدی، توسط </a:t>
            </a:r>
            <a:r>
              <a:rPr lang="fa-IR" sz="2000" dirty="0" err="1">
                <a:cs typeface="B Nazanin" panose="00000400000000000000" pitchFamily="2" charset="-78"/>
              </a:rPr>
              <a:t>مامای</a:t>
            </a:r>
            <a:r>
              <a:rPr lang="fa-IR" sz="2000" dirty="0">
                <a:cs typeface="B Nazanin" panose="00000400000000000000" pitchFamily="2" charset="-78"/>
              </a:rPr>
              <a:t> مرکز با تلفن پیگیری شوند. </a:t>
            </a:r>
          </a:p>
          <a:p>
            <a:pPr algn="r" rtl="1">
              <a:lnSpc>
                <a:spcPct val="150000"/>
              </a:lnSpc>
              <a:buFont typeface="Wingdings" panose="05000000000000000000" pitchFamily="2" charset="2"/>
              <a:buChar char="§"/>
            </a:pPr>
            <a:r>
              <a:rPr lang="fa-IR" sz="2000" dirty="0" smtClean="0">
                <a:cs typeface="B Nazanin" panose="00000400000000000000" pitchFamily="2" charset="-78"/>
              </a:rPr>
              <a:t> </a:t>
            </a:r>
            <a:r>
              <a:rPr lang="fa-IR" sz="2000" dirty="0">
                <a:cs typeface="B Nazanin" panose="00000400000000000000" pitchFamily="2" charset="-78"/>
              </a:rPr>
              <a:t>نتیجه نهایی موارد تست تشخیص مراجع با رضایت فرد به صورت محرمانه به مرکز بهداشتی درمانی اعلام گردد.</a:t>
            </a:r>
            <a:endParaRPr lang="en-US" sz="2000" dirty="0">
              <a:cs typeface="B Nazanin" panose="00000400000000000000" pitchFamily="2" charset="-78"/>
            </a:endParaRPr>
          </a:p>
          <a:p>
            <a:pPr algn="r" rtl="1">
              <a:lnSpc>
                <a:spcPct val="150000"/>
              </a:lnSpc>
              <a:buFont typeface="Wingdings" panose="05000000000000000000" pitchFamily="2" charset="2"/>
              <a:buChar char="§"/>
            </a:pPr>
            <a:r>
              <a:rPr lang="fa-IR" sz="2000" dirty="0">
                <a:cs typeface="B Nazanin" panose="00000400000000000000" pitchFamily="2" charset="-78"/>
              </a:rPr>
              <a:t>ب</a:t>
            </a:r>
            <a:r>
              <a:rPr lang="fa-IR" sz="2000" dirty="0" smtClean="0">
                <a:cs typeface="B Nazanin" panose="00000400000000000000" pitchFamily="2" charset="-78"/>
              </a:rPr>
              <a:t>ه </a:t>
            </a:r>
            <a:r>
              <a:rPr lang="fa-IR" sz="2000" dirty="0">
                <a:cs typeface="B Nazanin" panose="00000400000000000000" pitchFamily="2" charset="-78"/>
              </a:rPr>
              <a:t>مادر باردار در خصوص به همراه داشتن دفترچه مراقبت مادر و نوزاد در زمان زایمان تاکید گردد.</a:t>
            </a:r>
            <a:endParaRPr lang="en-US" sz="2000" dirty="0">
              <a:cs typeface="B Nazanin" panose="00000400000000000000" pitchFamily="2" charset="-78"/>
            </a:endParaRPr>
          </a:p>
          <a:p>
            <a:pPr algn="r" rtl="1">
              <a:lnSpc>
                <a:spcPct val="150000"/>
              </a:lnSpc>
              <a:buFont typeface="Wingdings" panose="05000000000000000000" pitchFamily="2" charset="2"/>
              <a:buChar char="§"/>
            </a:pPr>
            <a:r>
              <a:rPr lang="fa-IR" sz="2000" dirty="0" smtClean="0">
                <a:cs typeface="B Nazanin" panose="00000400000000000000" pitchFamily="2" charset="-78"/>
              </a:rPr>
              <a:t> </a:t>
            </a:r>
            <a:r>
              <a:rPr lang="fa-IR" sz="2000" dirty="0">
                <a:cs typeface="B Nazanin" panose="00000400000000000000" pitchFamily="2" charset="-78"/>
              </a:rPr>
              <a:t>محرمانه بودن اطلاعات </a:t>
            </a:r>
            <a:r>
              <a:rPr lang="fa-IR" sz="2000" dirty="0" err="1">
                <a:cs typeface="B Nazanin" panose="00000400000000000000" pitchFamily="2" charset="-78"/>
              </a:rPr>
              <a:t>الزامی</a:t>
            </a:r>
            <a:r>
              <a:rPr lang="fa-IR" sz="2000" dirty="0">
                <a:cs typeface="B Nazanin" panose="00000400000000000000" pitchFamily="2" charset="-78"/>
              </a:rPr>
              <a:t> است و در صورت عدم رعایت، مشکلات قانونی </a:t>
            </a:r>
            <a:r>
              <a:rPr lang="fa-IR" sz="2000" dirty="0" err="1">
                <a:cs typeface="B Nazanin" panose="00000400000000000000" pitchFamily="2" charset="-78"/>
              </a:rPr>
              <a:t>بوجود</a:t>
            </a:r>
            <a:r>
              <a:rPr lang="fa-IR" sz="2000" dirty="0">
                <a:cs typeface="B Nazanin" panose="00000400000000000000" pitchFamily="2" charset="-78"/>
              </a:rPr>
              <a:t> آمده به عهده پرسنل مرکز است. محرمانه بودن به معنی حفظ اسرار بیمار توسط ارائه دهنده می باشد.</a:t>
            </a:r>
            <a:endParaRPr lang="en-US" sz="2000" dirty="0">
              <a:cs typeface="B Nazanin" panose="00000400000000000000" pitchFamily="2" charset="-78"/>
            </a:endParaRPr>
          </a:p>
        </p:txBody>
      </p:sp>
    </p:spTree>
    <p:extLst>
      <p:ext uri="{BB962C8B-B14F-4D97-AF65-F5344CB8AC3E}">
        <p14:creationId xmlns:p14="http://schemas.microsoft.com/office/powerpoint/2010/main" xmlns="" val="34709684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0174"/>
            <a:ext cx="10515600" cy="1227191"/>
          </a:xfrm>
        </p:spPr>
        <p:txBody>
          <a:bodyPr>
            <a:normAutofit/>
          </a:bodyPr>
          <a:lstStyle/>
          <a:p>
            <a:pPr algn="ctr" rtl="1"/>
            <a:r>
              <a:rPr lang="fa-IR" sz="3200" dirty="0" smtClean="0">
                <a:cs typeface="B Titr" panose="00000700000000000000" pitchFamily="2" charset="-78"/>
              </a:rPr>
              <a:t>دوران بارداری</a:t>
            </a:r>
            <a:r>
              <a:rPr lang="fa-IR" dirty="0" smtClean="0">
                <a:cs typeface="B Titr" panose="00000700000000000000" pitchFamily="2" charset="-78"/>
              </a:rPr>
              <a:t/>
            </a:r>
            <a:br>
              <a:rPr lang="fa-IR" dirty="0" smtClean="0">
                <a:cs typeface="B Titr" panose="00000700000000000000" pitchFamily="2" charset="-78"/>
              </a:rPr>
            </a:br>
            <a:r>
              <a:rPr lang="fa-IR" sz="2400" b="1" dirty="0">
                <a:cs typeface="B Titr" panose="00000700000000000000" pitchFamily="2" charset="-78"/>
              </a:rPr>
              <a:t>خدمت 2 – 3: آزمایش سیفیلیس</a:t>
            </a:r>
            <a:endParaRPr lang="en-US" sz="2800" dirty="0">
              <a:cs typeface="B Titr" panose="00000700000000000000" pitchFamily="2" charset="-78"/>
            </a:endParaRPr>
          </a:p>
        </p:txBody>
      </p:sp>
      <p:sp>
        <p:nvSpPr>
          <p:cNvPr id="3" name="Content Placeholder 2"/>
          <p:cNvSpPr>
            <a:spLocks noGrp="1"/>
          </p:cNvSpPr>
          <p:nvPr>
            <p:ph idx="1"/>
          </p:nvPr>
        </p:nvSpPr>
        <p:spPr>
          <a:xfrm>
            <a:off x="299545" y="1387365"/>
            <a:ext cx="11054255" cy="5265683"/>
          </a:xfrm>
        </p:spPr>
        <p:txBody>
          <a:bodyPr>
            <a:normAutofit lnSpcReduction="10000"/>
          </a:bodyPr>
          <a:lstStyle/>
          <a:p>
            <a:pPr marL="0" indent="0" algn="r" rtl="1">
              <a:buNone/>
            </a:pPr>
            <a:r>
              <a:rPr lang="fa-IR" b="1" dirty="0" err="1" smtClean="0">
                <a:cs typeface="B Nazanin" panose="00000400000000000000" pitchFamily="2" charset="-78"/>
              </a:rPr>
              <a:t>واجدین</a:t>
            </a:r>
            <a:r>
              <a:rPr lang="fa-IR" b="1" dirty="0" smtClean="0">
                <a:cs typeface="B Nazanin" panose="00000400000000000000" pitchFamily="2" charset="-78"/>
              </a:rPr>
              <a:t> شرایط:</a:t>
            </a:r>
          </a:p>
          <a:p>
            <a:pPr marL="0" indent="0" algn="r" rtl="1">
              <a:buNone/>
            </a:pPr>
            <a:r>
              <a:rPr lang="fa-IR" dirty="0" smtClean="0">
                <a:cs typeface="B Nazanin" panose="00000400000000000000" pitchFamily="2" charset="-78"/>
              </a:rPr>
              <a:t>زنان گروه هدف مراقبت پیش از بارداری </a:t>
            </a:r>
          </a:p>
          <a:p>
            <a:pPr marL="0" lvl="0" indent="0" algn="r" rtl="1">
              <a:lnSpc>
                <a:spcPct val="115000"/>
              </a:lnSpc>
              <a:spcAft>
                <a:spcPts val="0"/>
              </a:spcAft>
              <a:buNone/>
            </a:pPr>
            <a:r>
              <a:rPr lang="fa-IR" dirty="0" smtClean="0">
                <a:cs typeface="B Nazanin" panose="00000400000000000000" pitchFamily="2" charset="-78"/>
              </a:rPr>
              <a:t>زنان باردار</a:t>
            </a:r>
          </a:p>
          <a:p>
            <a:pPr marL="0" lvl="0" indent="0" algn="r" rtl="1">
              <a:lnSpc>
                <a:spcPct val="115000"/>
              </a:lnSpc>
              <a:spcAft>
                <a:spcPts val="0"/>
              </a:spcAft>
              <a:buNone/>
            </a:pPr>
            <a:r>
              <a:rPr lang="fa-IR" b="1" dirty="0" smtClean="0">
                <a:cs typeface="B Nazanin" panose="00000400000000000000" pitchFamily="2" charset="-78"/>
              </a:rPr>
              <a:t>نحوه ارائه خدمت در زنان گروه هدف مراقبت پیش از </a:t>
            </a:r>
            <a:r>
              <a:rPr lang="fa-IR" b="1" dirty="0" err="1" smtClean="0">
                <a:cs typeface="B Nazanin" panose="00000400000000000000" pitchFamily="2" charset="-78"/>
              </a:rPr>
              <a:t>باردرای</a:t>
            </a:r>
            <a:r>
              <a:rPr lang="fa-IR" b="1" dirty="0" smtClean="0">
                <a:cs typeface="B Nazanin" panose="00000400000000000000" pitchFamily="2" charset="-78"/>
              </a:rPr>
              <a:t>:</a:t>
            </a:r>
          </a:p>
          <a:p>
            <a:pPr lvl="0" algn="just" rtl="1">
              <a:lnSpc>
                <a:spcPct val="115000"/>
              </a:lnSpc>
              <a:spcAft>
                <a:spcPts val="0"/>
              </a:spcAft>
              <a:buFont typeface="Wingdings" panose="05000000000000000000" pitchFamily="2" charset="2"/>
              <a:buChar char="§"/>
            </a:pPr>
            <a:r>
              <a:rPr lang="fa-IR" sz="2400" dirty="0" smtClean="0">
                <a:effectLst/>
                <a:cs typeface="B Nazanin" panose="00000400000000000000" pitchFamily="2" charset="-78"/>
              </a:rPr>
              <a:t>در زنان مراجعه کننده جهت مراقبت پیش از بارداری علاوه بر اقدامات لازم براساس پروتکل کشوری مراقبت های ادغام یافته سلامت مادران، در صورت داشتن هر گونه علامتی از عفونت های آمیزشی بویژه زخم تناسلی توسط ماما یا پزشک مرکز درخواست آزمایشات مورد نیاز و درمان </a:t>
            </a:r>
            <a:r>
              <a:rPr lang="fa-IR" sz="2400" dirty="0" err="1" smtClean="0">
                <a:effectLst/>
                <a:cs typeface="B Nazanin" panose="00000400000000000000" pitchFamily="2" charset="-78"/>
              </a:rPr>
              <a:t>سندرمیک</a:t>
            </a:r>
            <a:r>
              <a:rPr lang="fa-IR" sz="2400" dirty="0" smtClean="0">
                <a:effectLst/>
                <a:cs typeface="B Nazanin" panose="00000400000000000000" pitchFamily="2" charset="-78"/>
              </a:rPr>
              <a:t> بر اساس دستورالعمل کشوری تدابیر بالینی عفونت های آمیزشی انجام می گردد.</a:t>
            </a:r>
            <a:endParaRPr lang="en-US" sz="1800" dirty="0" smtClean="0">
              <a:effectLst/>
              <a:cs typeface="B Nazanin" panose="00000400000000000000" pitchFamily="2" charset="-78"/>
            </a:endParaRPr>
          </a:p>
          <a:p>
            <a:pPr lvl="0" algn="just" rtl="1">
              <a:lnSpc>
                <a:spcPct val="115000"/>
              </a:lnSpc>
              <a:spcAft>
                <a:spcPts val="1000"/>
              </a:spcAft>
              <a:buFont typeface="Wingdings" panose="05000000000000000000" pitchFamily="2" charset="2"/>
              <a:buChar char="§"/>
            </a:pPr>
            <a:r>
              <a:rPr lang="fa-IR" sz="2400" dirty="0" err="1" smtClean="0">
                <a:effectLst/>
                <a:cs typeface="B Nazanin" panose="00000400000000000000" pitchFamily="2" charset="-78"/>
              </a:rPr>
              <a:t>یه</a:t>
            </a:r>
            <a:r>
              <a:rPr lang="fa-IR" sz="2400" dirty="0" smtClean="0">
                <a:effectLst/>
                <a:cs typeface="B Nazanin" panose="00000400000000000000" pitchFamily="2" charset="-78"/>
              </a:rPr>
              <a:t> زنان دارای علایم عفونت های آمیزشی باید خدمات مشاوره و تست </a:t>
            </a:r>
            <a:r>
              <a:rPr lang="en-US" sz="2400" dirty="0" smtClean="0">
                <a:effectLst/>
                <a:cs typeface="B Nazanin" panose="00000400000000000000" pitchFamily="2" charset="-78"/>
              </a:rPr>
              <a:t>HIV</a:t>
            </a:r>
            <a:r>
              <a:rPr lang="fa-IR" sz="2400" dirty="0" smtClean="0">
                <a:effectLst/>
                <a:cs typeface="B Nazanin" panose="00000400000000000000" pitchFamily="2" charset="-78"/>
              </a:rPr>
              <a:t> را بر اساس مراحل ذکر شده در خدمت 2-2 دریافت نمایند.</a:t>
            </a:r>
            <a:endParaRPr lang="en-US" sz="1800" dirty="0" smtClean="0">
              <a:effectLst/>
              <a:latin typeface="Calibri" panose="020F0502020204030204" pitchFamily="34" charset="0"/>
              <a:ea typeface="Calibri" panose="020F0502020204030204" pitchFamily="34" charset="0"/>
              <a:cs typeface="B Nazanin" panose="00000400000000000000" pitchFamily="2" charset="-78"/>
            </a:endParaRPr>
          </a:p>
          <a:p>
            <a:pPr algn="r" rtl="1"/>
            <a:endParaRPr lang="fa-IR" dirty="0" smtClean="0">
              <a:cs typeface="B Nazanin" panose="00000400000000000000" pitchFamily="2" charset="-78"/>
            </a:endParaRPr>
          </a:p>
          <a:p>
            <a:pPr algn="r" rtl="1"/>
            <a:endParaRPr lang="fa-IR" dirty="0" smtClean="0">
              <a:cs typeface="B Nazanin" panose="00000400000000000000" pitchFamily="2" charset="-78"/>
            </a:endParaRPr>
          </a:p>
          <a:p>
            <a:pPr algn="r" rtl="1"/>
            <a:endParaRPr lang="fa-IR" sz="5100" dirty="0" smtClean="0">
              <a:cs typeface="B Nazanin" panose="00000400000000000000" pitchFamily="2" charset="-78"/>
            </a:endParaRPr>
          </a:p>
        </p:txBody>
      </p:sp>
    </p:spTree>
    <p:extLst>
      <p:ext uri="{BB962C8B-B14F-4D97-AF65-F5344CB8AC3E}">
        <p14:creationId xmlns:p14="http://schemas.microsoft.com/office/powerpoint/2010/main" xmlns="" val="22609427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0174"/>
            <a:ext cx="10515600" cy="1227191"/>
          </a:xfrm>
        </p:spPr>
        <p:txBody>
          <a:bodyPr>
            <a:normAutofit fontScale="90000"/>
          </a:bodyPr>
          <a:lstStyle/>
          <a:p>
            <a:pPr algn="ctr" rtl="1">
              <a:lnSpc>
                <a:spcPct val="150000"/>
              </a:lnSpc>
            </a:pPr>
            <a:r>
              <a:rPr lang="fa-IR" sz="3200" dirty="0" smtClean="0">
                <a:cs typeface="B Titr" panose="00000700000000000000" pitchFamily="2" charset="-78"/>
              </a:rPr>
              <a:t>دوران بارداری</a:t>
            </a:r>
            <a:r>
              <a:rPr lang="fa-IR" dirty="0" smtClean="0">
                <a:cs typeface="B Titr" panose="00000700000000000000" pitchFamily="2" charset="-78"/>
              </a:rPr>
              <a:t/>
            </a:r>
            <a:br>
              <a:rPr lang="fa-IR" dirty="0" smtClean="0">
                <a:cs typeface="B Titr" panose="00000700000000000000" pitchFamily="2" charset="-78"/>
              </a:rPr>
            </a:br>
            <a:r>
              <a:rPr lang="fa-IR" sz="2400" b="1" dirty="0">
                <a:cs typeface="B Titr" panose="00000700000000000000" pitchFamily="2" charset="-78"/>
              </a:rPr>
              <a:t>خدمت 2 – 3: آزمایش سیفیلیس</a:t>
            </a:r>
            <a:endParaRPr lang="en-US" sz="2800" dirty="0">
              <a:cs typeface="B Titr" panose="00000700000000000000" pitchFamily="2" charset="-78"/>
            </a:endParaRPr>
          </a:p>
        </p:txBody>
      </p:sp>
      <p:sp>
        <p:nvSpPr>
          <p:cNvPr id="3" name="Content Placeholder 2"/>
          <p:cNvSpPr>
            <a:spLocks noGrp="1"/>
          </p:cNvSpPr>
          <p:nvPr>
            <p:ph idx="1"/>
          </p:nvPr>
        </p:nvSpPr>
        <p:spPr>
          <a:xfrm>
            <a:off x="299545" y="1844566"/>
            <a:ext cx="11382703" cy="4808482"/>
          </a:xfrm>
        </p:spPr>
        <p:txBody>
          <a:bodyPr>
            <a:normAutofit/>
          </a:bodyPr>
          <a:lstStyle/>
          <a:p>
            <a:pPr marL="0" lvl="0" indent="0" algn="r" rtl="1">
              <a:lnSpc>
                <a:spcPct val="115000"/>
              </a:lnSpc>
              <a:spcAft>
                <a:spcPts val="0"/>
              </a:spcAft>
              <a:buNone/>
            </a:pPr>
            <a:r>
              <a:rPr lang="fa-IR" b="1" dirty="0" smtClean="0">
                <a:cs typeface="B Nazanin" panose="00000400000000000000" pitchFamily="2" charset="-78"/>
              </a:rPr>
              <a:t>نحوه ارائه خدمت در زنان باردار:</a:t>
            </a:r>
          </a:p>
          <a:p>
            <a:pPr algn="r" rtl="1">
              <a:lnSpc>
                <a:spcPct val="115000"/>
              </a:lnSpc>
              <a:buFont typeface="Wingdings" panose="05000000000000000000" pitchFamily="2" charset="2"/>
              <a:buChar char="§"/>
            </a:pPr>
            <a:r>
              <a:rPr lang="fa-IR" dirty="0" smtClean="0">
                <a:effectLst/>
                <a:cs typeface="B Nazanin" panose="00000400000000000000" pitchFamily="2" charset="-78"/>
              </a:rPr>
              <a:t>برای کلیه زنان باردار مراجعه کننده جهت مراقبت معمول بارداری در اولین مراجعه، توسط </a:t>
            </a:r>
            <a:br>
              <a:rPr lang="fa-IR" dirty="0" smtClean="0">
                <a:effectLst/>
                <a:cs typeface="B Nazanin" panose="00000400000000000000" pitchFamily="2" charset="-78"/>
              </a:rPr>
            </a:br>
            <a:r>
              <a:rPr lang="fa-IR" dirty="0" smtClean="0">
                <a:effectLst/>
                <a:cs typeface="B Nazanin" panose="00000400000000000000" pitchFamily="2" charset="-78"/>
              </a:rPr>
              <a:t>ارائه دهنده خدمت آزمایش </a:t>
            </a:r>
            <a:r>
              <a:rPr lang="en-US" dirty="0" smtClean="0">
                <a:effectLst/>
                <a:cs typeface="B Nazanin" panose="00000400000000000000" pitchFamily="2" charset="-78"/>
              </a:rPr>
              <a:t>/VDRL</a:t>
            </a:r>
            <a:r>
              <a:rPr lang="fa-IR" dirty="0" smtClean="0">
                <a:effectLst/>
                <a:cs typeface="B Nazanin" panose="00000400000000000000" pitchFamily="2" charset="-78"/>
              </a:rPr>
              <a:t>/</a:t>
            </a:r>
            <a:r>
              <a:rPr lang="en-US" dirty="0" smtClean="0">
                <a:effectLst/>
                <a:cs typeface="B Nazanin" panose="00000400000000000000" pitchFamily="2" charset="-78"/>
              </a:rPr>
              <a:t> RPR</a:t>
            </a:r>
            <a:r>
              <a:rPr lang="fa-IR" dirty="0" smtClean="0">
                <a:effectLst/>
                <a:cs typeface="B Nazanin" panose="00000400000000000000" pitchFamily="2" charset="-78"/>
              </a:rPr>
              <a:t> درخواست می گردد. </a:t>
            </a:r>
          </a:p>
          <a:p>
            <a:pPr marL="0" indent="0" algn="r" rtl="1">
              <a:lnSpc>
                <a:spcPct val="115000"/>
              </a:lnSpc>
              <a:buNone/>
            </a:pPr>
            <a:r>
              <a:rPr lang="fa-IR" dirty="0" smtClean="0">
                <a:effectLst/>
                <a:cs typeface="B Nazanin" panose="00000400000000000000" pitchFamily="2" charset="-78"/>
              </a:rPr>
              <a:t>سایر آزمایشات بر اساس پروتکل کشوری مراقبت های ادغام یافته سلامت مادران می باشد.</a:t>
            </a:r>
            <a:endParaRPr lang="en-US" sz="2000" dirty="0" smtClean="0">
              <a:effectLst/>
              <a:latin typeface="Calibri" panose="020F0502020204030204" pitchFamily="34" charset="0"/>
              <a:ea typeface="Calibri" panose="020F0502020204030204" pitchFamily="34" charset="0"/>
              <a:cs typeface="B Nazanin" panose="00000400000000000000" pitchFamily="2" charset="-78"/>
            </a:endParaRPr>
          </a:p>
          <a:p>
            <a:pPr algn="r" rtl="1"/>
            <a:endParaRPr lang="fa-IR" dirty="0" smtClean="0">
              <a:cs typeface="B Nazanin" panose="00000400000000000000" pitchFamily="2" charset="-78"/>
            </a:endParaRPr>
          </a:p>
          <a:p>
            <a:pPr algn="r" rtl="1"/>
            <a:endParaRPr lang="fa-IR" dirty="0" smtClean="0">
              <a:cs typeface="B Nazanin" panose="00000400000000000000" pitchFamily="2" charset="-78"/>
            </a:endParaRPr>
          </a:p>
          <a:p>
            <a:pPr algn="r" rtl="1"/>
            <a:endParaRPr lang="fa-IR" sz="5100" dirty="0" smtClean="0">
              <a:cs typeface="B Nazanin" panose="00000400000000000000" pitchFamily="2" charset="-78"/>
            </a:endParaRPr>
          </a:p>
        </p:txBody>
      </p:sp>
    </p:spTree>
    <p:extLst>
      <p:ext uri="{BB962C8B-B14F-4D97-AF65-F5344CB8AC3E}">
        <p14:creationId xmlns:p14="http://schemas.microsoft.com/office/powerpoint/2010/main" xmlns="" val="25158535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198178"/>
          </a:xfrm>
        </p:spPr>
        <p:txBody>
          <a:bodyPr>
            <a:normAutofit fontScale="90000"/>
          </a:bodyPr>
          <a:lstStyle/>
          <a:p>
            <a:pPr algn="ctr" rtl="1">
              <a:lnSpc>
                <a:spcPct val="150000"/>
              </a:lnSpc>
            </a:pPr>
            <a:r>
              <a:rPr lang="fa-IR" sz="3200" dirty="0" smtClean="0">
                <a:cs typeface="B Titr" panose="00000700000000000000" pitchFamily="2" charset="-78"/>
              </a:rPr>
              <a:t>دوران بارداری</a:t>
            </a:r>
            <a:r>
              <a:rPr lang="fa-IR" dirty="0" smtClean="0">
                <a:cs typeface="B Titr" panose="00000700000000000000" pitchFamily="2" charset="-78"/>
              </a:rPr>
              <a:t/>
            </a:r>
            <a:br>
              <a:rPr lang="fa-IR" dirty="0" smtClean="0">
                <a:cs typeface="B Titr" panose="00000700000000000000" pitchFamily="2" charset="-78"/>
              </a:rPr>
            </a:br>
            <a:r>
              <a:rPr lang="fa-IR" sz="2400" b="1" dirty="0">
                <a:cs typeface="B Titr" panose="00000700000000000000" pitchFamily="2" charset="-78"/>
              </a:rPr>
              <a:t>خدمت 2-4: مراقبت های دوران بارداری در زنان باردار </a:t>
            </a:r>
            <a:r>
              <a:rPr lang="en-US" sz="2400" b="1" dirty="0">
                <a:cs typeface="B Titr" panose="00000700000000000000" pitchFamily="2" charset="-78"/>
              </a:rPr>
              <a:t>HIV</a:t>
            </a:r>
            <a:r>
              <a:rPr lang="fa-IR" sz="2400" b="1" dirty="0">
                <a:cs typeface="B Titr" panose="00000700000000000000" pitchFamily="2" charset="-78"/>
              </a:rPr>
              <a:t> مثبت</a:t>
            </a:r>
            <a:endParaRPr lang="en-US" sz="2400" dirty="0">
              <a:cs typeface="B Titr" panose="00000700000000000000" pitchFamily="2" charset="-78"/>
            </a:endParaRPr>
          </a:p>
        </p:txBody>
      </p:sp>
      <p:sp>
        <p:nvSpPr>
          <p:cNvPr id="3" name="Content Placeholder 2"/>
          <p:cNvSpPr>
            <a:spLocks noGrp="1"/>
          </p:cNvSpPr>
          <p:nvPr>
            <p:ph idx="1"/>
          </p:nvPr>
        </p:nvSpPr>
        <p:spPr>
          <a:xfrm>
            <a:off x="299545" y="1198178"/>
            <a:ext cx="11477296" cy="5344511"/>
          </a:xfrm>
        </p:spPr>
        <p:txBody>
          <a:bodyPr>
            <a:normAutofit fontScale="62500" lnSpcReduction="20000"/>
          </a:bodyPr>
          <a:lstStyle/>
          <a:p>
            <a:pPr lvl="0" algn="just" rtl="1">
              <a:lnSpc>
                <a:spcPct val="170000"/>
              </a:lnSpc>
              <a:spcAft>
                <a:spcPts val="0"/>
              </a:spcAft>
              <a:buFont typeface="Wingdings" panose="05000000000000000000" pitchFamily="2" charset="2"/>
              <a:buChar char="§"/>
            </a:pPr>
            <a:r>
              <a:rPr lang="fa-IR" dirty="0" smtClean="0">
                <a:effectLst/>
                <a:cs typeface="B Nazanin" panose="00000400000000000000" pitchFamily="2" charset="-78"/>
              </a:rPr>
              <a:t>مراقبت های معمول دوران بارداری جهت زن باردار </a:t>
            </a:r>
            <a:r>
              <a:rPr lang="en-US" dirty="0" smtClean="0">
                <a:effectLst/>
                <a:cs typeface="B Nazanin" panose="00000400000000000000" pitchFamily="2" charset="-78"/>
              </a:rPr>
              <a:t>HIV</a:t>
            </a:r>
            <a:r>
              <a:rPr lang="fa-IR" dirty="0" smtClean="0">
                <a:effectLst/>
                <a:cs typeface="B Nazanin" panose="00000400000000000000" pitchFamily="2" charset="-78"/>
              </a:rPr>
              <a:t> مثبت، توسط </a:t>
            </a:r>
            <a:r>
              <a:rPr lang="fa-IR" dirty="0" err="1" smtClean="0">
                <a:effectLst/>
                <a:cs typeface="B Nazanin" panose="00000400000000000000" pitchFamily="2" charset="-78"/>
              </a:rPr>
              <a:t>مامای</a:t>
            </a:r>
            <a:r>
              <a:rPr lang="fa-IR" dirty="0" smtClean="0">
                <a:effectLst/>
                <a:cs typeface="B Nazanin" panose="00000400000000000000" pitchFamily="2" charset="-78"/>
              </a:rPr>
              <a:t> مرکز انجام گیرد.</a:t>
            </a:r>
            <a:endParaRPr lang="en-US" sz="2000" dirty="0" smtClean="0">
              <a:effectLst/>
              <a:cs typeface="B Nazanin" panose="00000400000000000000" pitchFamily="2" charset="-78"/>
            </a:endParaRPr>
          </a:p>
          <a:p>
            <a:pPr lvl="0" algn="just" rtl="1">
              <a:lnSpc>
                <a:spcPct val="170000"/>
              </a:lnSpc>
              <a:spcAft>
                <a:spcPts val="0"/>
              </a:spcAft>
              <a:buFont typeface="Wingdings" panose="05000000000000000000" pitchFamily="2" charset="2"/>
              <a:buChar char="§"/>
            </a:pPr>
            <a:r>
              <a:rPr lang="fa-IR" dirty="0" smtClean="0">
                <a:effectLst/>
                <a:cs typeface="B Nazanin" panose="00000400000000000000" pitchFamily="2" charset="-78"/>
              </a:rPr>
              <a:t>در اولین زمان ممکن مادر جهت شروع درمان </a:t>
            </a:r>
            <a:r>
              <a:rPr lang="fa-IR" dirty="0" err="1" smtClean="0">
                <a:effectLst/>
                <a:cs typeface="B Nazanin" panose="00000400000000000000" pitchFamily="2" charset="-78"/>
              </a:rPr>
              <a:t>پروفیلاکسی</a:t>
            </a:r>
            <a:r>
              <a:rPr lang="fa-IR" dirty="0" smtClean="0">
                <a:effectLst/>
                <a:cs typeface="B Nazanin" panose="00000400000000000000" pitchFamily="2" charset="-78"/>
              </a:rPr>
              <a:t> به مرکز مشاوره بیماری های رفتاری ارجاع گردد. هرچه سریعتر و بدون توجه به هفته بارداری باید درمان شروع شود</a:t>
            </a:r>
            <a:endParaRPr lang="en-US" sz="2000" dirty="0" smtClean="0">
              <a:effectLst/>
              <a:cs typeface="B Nazanin" panose="00000400000000000000" pitchFamily="2" charset="-78"/>
            </a:endParaRPr>
          </a:p>
          <a:p>
            <a:pPr lvl="0" algn="just" rtl="1">
              <a:lnSpc>
                <a:spcPct val="170000"/>
              </a:lnSpc>
              <a:spcAft>
                <a:spcPts val="0"/>
              </a:spcAft>
              <a:buFont typeface="Wingdings" panose="05000000000000000000" pitchFamily="2" charset="2"/>
              <a:buChar char="§"/>
            </a:pPr>
            <a:r>
              <a:rPr lang="fa-IR" dirty="0" err="1" smtClean="0">
                <a:effectLst/>
                <a:cs typeface="B Nazanin" panose="00000400000000000000" pitchFamily="2" charset="-78"/>
              </a:rPr>
              <a:t>مامای</a:t>
            </a:r>
            <a:r>
              <a:rPr lang="fa-IR" dirty="0" smtClean="0">
                <a:effectLst/>
                <a:cs typeface="B Nazanin" panose="00000400000000000000" pitchFamily="2" charset="-78"/>
              </a:rPr>
              <a:t> مرکز علاوه بر آموزش های استاندارد براساس پروتکل کشوری مراقبت های ادغام یافته سلامت مادران، باید </a:t>
            </a:r>
            <a:r>
              <a:rPr lang="fa-IR" dirty="0" err="1" smtClean="0">
                <a:effectLst/>
                <a:cs typeface="B Nazanin" panose="00000400000000000000" pitchFamily="2" charset="-78"/>
              </a:rPr>
              <a:t>درخصوص</a:t>
            </a:r>
            <a:r>
              <a:rPr lang="fa-IR" dirty="0" smtClean="0">
                <a:effectLst/>
                <a:cs typeface="B Nazanin" panose="00000400000000000000" pitchFamily="2" charset="-78"/>
              </a:rPr>
              <a:t> لزوم درمان </a:t>
            </a:r>
            <a:r>
              <a:rPr lang="fa-IR" dirty="0" err="1" smtClean="0">
                <a:effectLst/>
                <a:cs typeface="B Nazanin" panose="00000400000000000000" pitchFamily="2" charset="-78"/>
              </a:rPr>
              <a:t>پروفیلاکسی</a:t>
            </a:r>
            <a:r>
              <a:rPr lang="fa-IR" dirty="0" smtClean="0">
                <a:effectLst/>
                <a:cs typeface="B Nazanin" panose="00000400000000000000" pitchFamily="2" charset="-78"/>
              </a:rPr>
              <a:t> ضد </a:t>
            </a:r>
            <a:r>
              <a:rPr lang="fa-IR" dirty="0" err="1" smtClean="0">
                <a:effectLst/>
                <a:cs typeface="B Nazanin" panose="00000400000000000000" pitchFamily="2" charset="-78"/>
              </a:rPr>
              <a:t>رتروویروسی</a:t>
            </a:r>
            <a:r>
              <a:rPr lang="fa-IR" dirty="0" smtClean="0">
                <a:effectLst/>
                <a:cs typeface="B Nazanin" panose="00000400000000000000" pitchFamily="2" charset="-78"/>
              </a:rPr>
              <a:t> جهت مادر در زمان بارداری و برای نوزاد پس از زایمان آموزش های لازم را به مادر ارائه  نماید. </a:t>
            </a:r>
            <a:endParaRPr lang="en-US" sz="2000" dirty="0" smtClean="0">
              <a:effectLst/>
              <a:cs typeface="B Nazanin" panose="00000400000000000000" pitchFamily="2" charset="-78"/>
            </a:endParaRPr>
          </a:p>
          <a:p>
            <a:pPr lvl="0" algn="just" rtl="1">
              <a:lnSpc>
                <a:spcPct val="170000"/>
              </a:lnSpc>
              <a:spcAft>
                <a:spcPts val="0"/>
              </a:spcAft>
              <a:buFont typeface="Wingdings" panose="05000000000000000000" pitchFamily="2" charset="2"/>
              <a:buChar char="§"/>
            </a:pPr>
            <a:r>
              <a:rPr lang="fa-IR" dirty="0" smtClean="0">
                <a:effectLst/>
                <a:cs typeface="B Nazanin" panose="00000400000000000000" pitchFamily="2" charset="-78"/>
              </a:rPr>
              <a:t>در صورت مشاهده علائم خاص و یا عوارض دارویی، پزشک مرکز با مرکز مشاوره بیماری های رفتاری هماهنگی لازم را نماید.</a:t>
            </a:r>
            <a:endParaRPr lang="en-US" sz="2000" dirty="0" smtClean="0">
              <a:effectLst/>
              <a:cs typeface="B Nazanin" panose="00000400000000000000" pitchFamily="2" charset="-78"/>
            </a:endParaRPr>
          </a:p>
          <a:p>
            <a:pPr lvl="0" algn="just" rtl="1">
              <a:lnSpc>
                <a:spcPct val="170000"/>
              </a:lnSpc>
              <a:spcAft>
                <a:spcPts val="0"/>
              </a:spcAft>
              <a:buFont typeface="Wingdings" panose="05000000000000000000" pitchFamily="2" charset="2"/>
              <a:buChar char="§"/>
              <a:tabLst>
                <a:tab pos="156210" algn="r"/>
              </a:tabLst>
            </a:pPr>
            <a:r>
              <a:rPr lang="fa-IR" dirty="0" smtClean="0">
                <a:effectLst/>
                <a:cs typeface="B Nazanin" panose="00000400000000000000" pitchFamily="2" charset="-78"/>
              </a:rPr>
              <a:t>از زمان شروع درمان دارویی، مادر باید هر ماه جهت معاینات بالینی و بررسی از نظر عوارض دارویی به مرکز مشاوره بیماری های رفتاری ارجاع گردد. </a:t>
            </a:r>
            <a:endParaRPr lang="en-US" sz="2000" dirty="0" smtClean="0">
              <a:effectLst/>
              <a:cs typeface="B Nazanin" panose="00000400000000000000" pitchFamily="2" charset="-78"/>
            </a:endParaRPr>
          </a:p>
          <a:p>
            <a:pPr marL="0" indent="0" algn="ctr" rtl="1">
              <a:lnSpc>
                <a:spcPct val="170000"/>
              </a:lnSpc>
              <a:buNone/>
            </a:pPr>
            <a:r>
              <a:rPr lang="fa-IR" sz="2900" b="1" dirty="0" smtClean="0">
                <a:solidFill>
                  <a:srgbClr val="FFFF00"/>
                </a:solidFill>
                <a:cs typeface="B Titr" panose="00000700000000000000" pitchFamily="2" charset="-78"/>
              </a:rPr>
              <a:t>اعلام </a:t>
            </a:r>
            <a:r>
              <a:rPr lang="fa-IR" sz="2900" b="1" dirty="0">
                <a:solidFill>
                  <a:srgbClr val="FFFF00"/>
                </a:solidFill>
                <a:cs typeface="B Titr" panose="00000700000000000000" pitchFamily="2" charset="-78"/>
              </a:rPr>
              <a:t>مثبت بودن آزمایش </a:t>
            </a:r>
            <a:r>
              <a:rPr lang="en-US" sz="2900" b="1" dirty="0">
                <a:solidFill>
                  <a:srgbClr val="FFFF00"/>
                </a:solidFill>
                <a:cs typeface="B Titr" panose="00000700000000000000" pitchFamily="2" charset="-78"/>
              </a:rPr>
              <a:t>HIV</a:t>
            </a:r>
            <a:r>
              <a:rPr lang="fa-IR" sz="2900" b="1" dirty="0">
                <a:solidFill>
                  <a:srgbClr val="FFFF00"/>
                </a:solidFill>
                <a:cs typeface="B Titr" panose="00000700000000000000" pitchFamily="2" charset="-78"/>
              </a:rPr>
              <a:t> مادر به مرکز بهداشتی و درمانی، با رضایت  وی  می باشد و اطلاعات محرمانه است.</a:t>
            </a:r>
            <a:r>
              <a:rPr lang="fa-IR" sz="2900" dirty="0">
                <a:solidFill>
                  <a:srgbClr val="FFFF00"/>
                </a:solidFill>
                <a:cs typeface="B Titr" panose="00000700000000000000" pitchFamily="2" charset="-78"/>
              </a:rPr>
              <a:t> </a:t>
            </a:r>
            <a:endParaRPr lang="fa-IR" sz="3400" dirty="0" smtClean="0">
              <a:solidFill>
                <a:srgbClr val="FFFF00"/>
              </a:solidFill>
              <a:cs typeface="B Titr" panose="00000700000000000000" pitchFamily="2" charset="-78"/>
            </a:endParaRPr>
          </a:p>
        </p:txBody>
      </p:sp>
    </p:spTree>
    <p:extLst>
      <p:ext uri="{BB962C8B-B14F-4D97-AF65-F5344CB8AC3E}">
        <p14:creationId xmlns:p14="http://schemas.microsoft.com/office/powerpoint/2010/main" xmlns="" val="8027393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435" y="128643"/>
            <a:ext cx="10515600" cy="1227191"/>
          </a:xfrm>
        </p:spPr>
        <p:txBody>
          <a:bodyPr>
            <a:normAutofit fontScale="90000"/>
          </a:bodyPr>
          <a:lstStyle/>
          <a:p>
            <a:pPr algn="ctr" rtl="1">
              <a:lnSpc>
                <a:spcPct val="150000"/>
              </a:lnSpc>
            </a:pPr>
            <a:r>
              <a:rPr lang="fa-IR" sz="3200" dirty="0" smtClean="0">
                <a:cs typeface="B Titr" panose="00000700000000000000" pitchFamily="2" charset="-78"/>
              </a:rPr>
              <a:t>دوران بارداری</a:t>
            </a:r>
            <a:r>
              <a:rPr lang="fa-IR" dirty="0" smtClean="0">
                <a:cs typeface="B Titr" panose="00000700000000000000" pitchFamily="2" charset="-78"/>
              </a:rPr>
              <a:t/>
            </a:r>
            <a:br>
              <a:rPr lang="fa-IR" dirty="0" smtClean="0">
                <a:cs typeface="B Titr" panose="00000700000000000000" pitchFamily="2" charset="-78"/>
              </a:rPr>
            </a:br>
            <a:r>
              <a:rPr lang="fa-IR" sz="2400" b="1" dirty="0">
                <a:cs typeface="B Titr" panose="00000700000000000000" pitchFamily="2" charset="-78"/>
              </a:rPr>
              <a:t>خدمت 2-4: مراقبت های دوران بارداری در زنان باردار </a:t>
            </a:r>
            <a:r>
              <a:rPr lang="en-US" sz="2400" b="1" dirty="0">
                <a:cs typeface="B Titr" panose="00000700000000000000" pitchFamily="2" charset="-78"/>
              </a:rPr>
              <a:t>HIV</a:t>
            </a:r>
            <a:r>
              <a:rPr lang="fa-IR" sz="2400" b="1" dirty="0">
                <a:cs typeface="B Titr" panose="00000700000000000000" pitchFamily="2" charset="-78"/>
              </a:rPr>
              <a:t> مثبت</a:t>
            </a:r>
            <a:endParaRPr lang="en-US" sz="2400" dirty="0">
              <a:cs typeface="B Titr" panose="00000700000000000000" pitchFamily="2" charset="-78"/>
            </a:endParaRPr>
          </a:p>
        </p:txBody>
      </p:sp>
      <p:sp>
        <p:nvSpPr>
          <p:cNvPr id="3" name="Content Placeholder 2"/>
          <p:cNvSpPr>
            <a:spLocks noGrp="1"/>
          </p:cNvSpPr>
          <p:nvPr>
            <p:ph idx="1"/>
          </p:nvPr>
        </p:nvSpPr>
        <p:spPr>
          <a:xfrm>
            <a:off x="220717" y="1355834"/>
            <a:ext cx="11477296" cy="5502166"/>
          </a:xfrm>
        </p:spPr>
        <p:txBody>
          <a:bodyPr>
            <a:normAutofit fontScale="85000" lnSpcReduction="20000"/>
          </a:bodyPr>
          <a:lstStyle/>
          <a:p>
            <a:pPr lvl="0" algn="just" rtl="1">
              <a:lnSpc>
                <a:spcPct val="170000"/>
              </a:lnSpc>
              <a:spcAft>
                <a:spcPts val="0"/>
              </a:spcAft>
              <a:buFont typeface="Wingdings" panose="05000000000000000000" pitchFamily="2" charset="2"/>
              <a:buChar char="§"/>
            </a:pPr>
            <a:r>
              <a:rPr lang="fa-IR" dirty="0" smtClean="0">
                <a:effectLst/>
                <a:cs typeface="B Nazanin" panose="00000400000000000000" pitchFamily="2" charset="-78"/>
              </a:rPr>
              <a:t>به مادر باردار در خصوص به همراه داشتن دفترچه مراقبت مادر و نوزاد در زمان زایمان، تاکید گردد.</a:t>
            </a:r>
            <a:endParaRPr lang="en-US" sz="2000" dirty="0" smtClean="0">
              <a:effectLst/>
              <a:cs typeface="B Nazanin" panose="00000400000000000000" pitchFamily="2" charset="-78"/>
            </a:endParaRPr>
          </a:p>
          <a:p>
            <a:pPr lvl="0" algn="just" rtl="1">
              <a:lnSpc>
                <a:spcPct val="170000"/>
              </a:lnSpc>
              <a:spcAft>
                <a:spcPts val="0"/>
              </a:spcAft>
              <a:buFont typeface="Wingdings" panose="05000000000000000000" pitchFamily="2" charset="2"/>
              <a:buChar char="§"/>
            </a:pPr>
            <a:r>
              <a:rPr lang="fa-IR" dirty="0" smtClean="0">
                <a:effectLst/>
                <a:cs typeface="B Nazanin" panose="00000400000000000000" pitchFamily="2" charset="-78"/>
              </a:rPr>
              <a:t>در صورت عدم مراجعه مادر به مرکز بهداشتی درمانی، پیگیری فعال (ابتدا تلفنی و بعد درب منزل) توسط </a:t>
            </a:r>
            <a:r>
              <a:rPr lang="fa-IR" dirty="0" err="1" smtClean="0">
                <a:effectLst/>
                <a:cs typeface="B Nazanin" panose="00000400000000000000" pitchFamily="2" charset="-78"/>
              </a:rPr>
              <a:t>مامای</a:t>
            </a:r>
            <a:r>
              <a:rPr lang="fa-IR" dirty="0" smtClean="0">
                <a:effectLst/>
                <a:cs typeface="B Nazanin" panose="00000400000000000000" pitchFamily="2" charset="-78"/>
              </a:rPr>
              <a:t> مرکز بهداشتی درمانی انجام پذیرد.</a:t>
            </a:r>
            <a:endParaRPr lang="en-US" sz="2000" dirty="0" smtClean="0">
              <a:effectLst/>
              <a:cs typeface="B Nazanin" panose="00000400000000000000" pitchFamily="2" charset="-78"/>
            </a:endParaRPr>
          </a:p>
          <a:p>
            <a:pPr lvl="0" algn="just" rtl="1">
              <a:lnSpc>
                <a:spcPct val="170000"/>
              </a:lnSpc>
              <a:spcAft>
                <a:spcPts val="0"/>
              </a:spcAft>
              <a:buFont typeface="Wingdings" panose="05000000000000000000" pitchFamily="2" charset="2"/>
              <a:buChar char="§"/>
            </a:pPr>
            <a:r>
              <a:rPr lang="fa-IR" dirty="0" smtClean="0">
                <a:effectLst/>
                <a:cs typeface="B Nazanin" panose="00000400000000000000" pitchFamily="2" charset="-78"/>
              </a:rPr>
              <a:t>به مادر باردار ضمن آموزش نحوه ارتباط جنسی ایمن، کاندوم به مقدار مورد نیاز ماهانه تحویل گردد.</a:t>
            </a:r>
            <a:endParaRPr lang="en-US" sz="2000" dirty="0" smtClean="0">
              <a:effectLst/>
              <a:cs typeface="B Nazanin" panose="00000400000000000000" pitchFamily="2" charset="-78"/>
            </a:endParaRPr>
          </a:p>
          <a:p>
            <a:pPr lvl="0" algn="just" rtl="1">
              <a:lnSpc>
                <a:spcPct val="170000"/>
              </a:lnSpc>
              <a:spcAft>
                <a:spcPts val="1000"/>
              </a:spcAft>
              <a:buFont typeface="Wingdings" panose="05000000000000000000" pitchFamily="2" charset="2"/>
              <a:buChar char="§"/>
            </a:pPr>
            <a:r>
              <a:rPr lang="fa-IR" dirty="0" smtClean="0">
                <a:effectLst/>
                <a:cs typeface="B Nazanin" panose="00000400000000000000" pitchFamily="2" charset="-78"/>
              </a:rPr>
              <a:t>کلیه اقدامات درمانی مورد نیاز جهت مادر باردار </a:t>
            </a:r>
            <a:r>
              <a:rPr lang="en-US" dirty="0" smtClean="0">
                <a:effectLst/>
                <a:cs typeface="B Nazanin" panose="00000400000000000000" pitchFamily="2" charset="-78"/>
              </a:rPr>
              <a:t>HIV</a:t>
            </a:r>
            <a:r>
              <a:rPr lang="fa-IR" dirty="0" smtClean="0">
                <a:effectLst/>
                <a:cs typeface="B Nazanin" panose="00000400000000000000" pitchFamily="2" charset="-78"/>
              </a:rPr>
              <a:t> مثبت براساس پروتکل کشوری پیشگیری از انتقال </a:t>
            </a:r>
            <a:r>
              <a:rPr lang="en-US" dirty="0" smtClean="0">
                <a:effectLst/>
                <a:cs typeface="B Nazanin" panose="00000400000000000000" pitchFamily="2" charset="-78"/>
              </a:rPr>
              <a:t>HIV</a:t>
            </a:r>
            <a:r>
              <a:rPr lang="fa-IR" dirty="0" smtClean="0">
                <a:effectLst/>
                <a:cs typeface="B Nazanin" panose="00000400000000000000" pitchFamily="2" charset="-78"/>
              </a:rPr>
              <a:t> از مادر به کودک و دستورالعمل نحوه ارائه خدمات در مرکز مشاوره بیماری های رفتاری توسط پرسنل مرکز مشاوره بیماری های رفتاری انجام پذیرد.</a:t>
            </a:r>
            <a:endParaRPr lang="en-US" sz="2000" dirty="0" smtClean="0">
              <a:effectLst/>
              <a:latin typeface="Calibri" panose="020F0502020204030204" pitchFamily="34" charset="0"/>
              <a:ea typeface="Calibri" panose="020F0502020204030204" pitchFamily="34" charset="0"/>
              <a:cs typeface="B Nazanin" panose="00000400000000000000" pitchFamily="2" charset="-78"/>
            </a:endParaRPr>
          </a:p>
          <a:p>
            <a:pPr marL="0" indent="0" algn="ctr" rtl="1">
              <a:lnSpc>
                <a:spcPct val="170000"/>
              </a:lnSpc>
              <a:buNone/>
            </a:pPr>
            <a:r>
              <a:rPr lang="fa-IR" sz="2600" b="1" dirty="0" smtClean="0">
                <a:solidFill>
                  <a:srgbClr val="FFFF00"/>
                </a:solidFill>
                <a:cs typeface="B Titr" panose="00000700000000000000" pitchFamily="2" charset="-78"/>
              </a:rPr>
              <a:t>اعلام </a:t>
            </a:r>
            <a:r>
              <a:rPr lang="fa-IR" sz="2600" b="1" dirty="0">
                <a:solidFill>
                  <a:srgbClr val="FFFF00"/>
                </a:solidFill>
                <a:cs typeface="B Titr" panose="00000700000000000000" pitchFamily="2" charset="-78"/>
              </a:rPr>
              <a:t>مثبت بودن آزمایش </a:t>
            </a:r>
            <a:r>
              <a:rPr lang="en-US" sz="2600" b="1" dirty="0">
                <a:solidFill>
                  <a:srgbClr val="FFFF00"/>
                </a:solidFill>
                <a:cs typeface="B Titr" panose="00000700000000000000" pitchFamily="2" charset="-78"/>
              </a:rPr>
              <a:t>HIV</a:t>
            </a:r>
            <a:r>
              <a:rPr lang="fa-IR" sz="2600" b="1" dirty="0">
                <a:solidFill>
                  <a:srgbClr val="FFFF00"/>
                </a:solidFill>
                <a:cs typeface="B Titr" panose="00000700000000000000" pitchFamily="2" charset="-78"/>
              </a:rPr>
              <a:t> مادر به مرکز بهداشتی و درمانی، با رضایت  وی  می باشد و اطلاعات محرمانه است.</a:t>
            </a:r>
            <a:r>
              <a:rPr lang="fa-IR" sz="2600" dirty="0">
                <a:solidFill>
                  <a:srgbClr val="FFFF00"/>
                </a:solidFill>
                <a:cs typeface="B Titr" panose="00000700000000000000" pitchFamily="2" charset="-78"/>
              </a:rPr>
              <a:t> </a:t>
            </a:r>
            <a:endParaRPr lang="fa-IR" sz="3600" dirty="0" smtClean="0">
              <a:solidFill>
                <a:srgbClr val="FFFF00"/>
              </a:solidFill>
              <a:cs typeface="B Titr" panose="00000700000000000000" pitchFamily="2" charset="-78"/>
            </a:endParaRPr>
          </a:p>
        </p:txBody>
      </p:sp>
    </p:spTree>
    <p:extLst>
      <p:ext uri="{BB962C8B-B14F-4D97-AF65-F5344CB8AC3E}">
        <p14:creationId xmlns:p14="http://schemas.microsoft.com/office/powerpoint/2010/main" xmlns="" val="15386189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33350" y="0"/>
            <a:ext cx="11906250" cy="6831670"/>
          </a:xfrm>
        </p:spPr>
      </p:pic>
    </p:spTree>
    <p:extLst>
      <p:ext uri="{BB962C8B-B14F-4D97-AF65-F5344CB8AC3E}">
        <p14:creationId xmlns:p14="http://schemas.microsoft.com/office/powerpoint/2010/main" xmlns="" val="33718296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435" y="128643"/>
            <a:ext cx="10515600" cy="1227191"/>
          </a:xfrm>
        </p:spPr>
        <p:txBody>
          <a:bodyPr>
            <a:normAutofit fontScale="90000"/>
          </a:bodyPr>
          <a:lstStyle/>
          <a:p>
            <a:pPr algn="ctr" rtl="1">
              <a:lnSpc>
                <a:spcPct val="150000"/>
              </a:lnSpc>
            </a:pPr>
            <a:r>
              <a:rPr lang="fa-IR" sz="3200" dirty="0" smtClean="0">
                <a:cs typeface="B Titr" panose="00000700000000000000" pitchFamily="2" charset="-78"/>
              </a:rPr>
              <a:t>دوران بارداری</a:t>
            </a:r>
            <a:r>
              <a:rPr lang="fa-IR" dirty="0" smtClean="0">
                <a:cs typeface="B Titr" panose="00000700000000000000" pitchFamily="2" charset="-78"/>
              </a:rPr>
              <a:t/>
            </a:r>
            <a:br>
              <a:rPr lang="fa-IR" dirty="0" smtClean="0">
                <a:cs typeface="B Titr" panose="00000700000000000000" pitchFamily="2" charset="-78"/>
              </a:rPr>
            </a:br>
            <a:r>
              <a:rPr lang="fa-IR" sz="2400" b="1" dirty="0">
                <a:cs typeface="B Titr" panose="00000700000000000000" pitchFamily="2" charset="-78"/>
              </a:rPr>
              <a:t>خدمت 2-6: هماهنگی جهت انجام زایمان ایمن </a:t>
            </a:r>
            <a:endParaRPr lang="en-US" sz="2400" dirty="0">
              <a:cs typeface="B Titr" panose="00000700000000000000" pitchFamily="2" charset="-78"/>
            </a:endParaRPr>
          </a:p>
        </p:txBody>
      </p:sp>
      <p:sp>
        <p:nvSpPr>
          <p:cNvPr id="3" name="Content Placeholder 2"/>
          <p:cNvSpPr>
            <a:spLocks noGrp="1"/>
          </p:cNvSpPr>
          <p:nvPr>
            <p:ph idx="1"/>
          </p:nvPr>
        </p:nvSpPr>
        <p:spPr>
          <a:xfrm>
            <a:off x="220717" y="1355834"/>
            <a:ext cx="11477296" cy="5502166"/>
          </a:xfrm>
        </p:spPr>
        <p:txBody>
          <a:bodyPr>
            <a:normAutofit/>
          </a:bodyPr>
          <a:lstStyle/>
          <a:p>
            <a:pPr marL="0" indent="0" algn="just" rtl="1">
              <a:lnSpc>
                <a:spcPct val="150000"/>
              </a:lnSpc>
              <a:buNone/>
            </a:pPr>
            <a:r>
              <a:rPr lang="fa-IR" sz="2400" dirty="0" err="1" smtClean="0">
                <a:effectLst/>
                <a:cs typeface="B Nazanin" panose="00000400000000000000" pitchFamily="2" charset="-78"/>
              </a:rPr>
              <a:t>واجدین</a:t>
            </a:r>
            <a:r>
              <a:rPr lang="fa-IR" sz="2400" dirty="0" smtClean="0">
                <a:effectLst/>
                <a:cs typeface="B Nazanin" panose="00000400000000000000" pitchFamily="2" charset="-78"/>
              </a:rPr>
              <a:t> شرایط:</a:t>
            </a:r>
          </a:p>
          <a:p>
            <a:pPr algn="just" rtl="1">
              <a:lnSpc>
                <a:spcPct val="150000"/>
              </a:lnSpc>
              <a:buFont typeface="Wingdings" panose="05000000000000000000" pitchFamily="2" charset="2"/>
              <a:buChar char="§"/>
            </a:pPr>
            <a:r>
              <a:rPr lang="fa-IR" sz="2000" dirty="0" smtClean="0">
                <a:effectLst/>
                <a:cs typeface="B Nazanin" panose="00000400000000000000" pitchFamily="2" charset="-78"/>
              </a:rPr>
              <a:t>زنان باردار </a:t>
            </a:r>
            <a:r>
              <a:rPr lang="en-US" sz="2000" dirty="0" smtClean="0">
                <a:effectLst/>
                <a:cs typeface="B Nazanin" panose="00000400000000000000" pitchFamily="2" charset="-78"/>
              </a:rPr>
              <a:t>HIV</a:t>
            </a:r>
            <a:r>
              <a:rPr lang="fa-IR" sz="2000" dirty="0" smtClean="0">
                <a:effectLst/>
                <a:cs typeface="B Nazanin" panose="00000400000000000000" pitchFamily="2" charset="-78"/>
              </a:rPr>
              <a:t> مثبت</a:t>
            </a:r>
          </a:p>
          <a:p>
            <a:pPr algn="just" rtl="1">
              <a:lnSpc>
                <a:spcPct val="150000"/>
              </a:lnSpc>
              <a:buFont typeface="Wingdings" panose="05000000000000000000" pitchFamily="2" charset="2"/>
              <a:buChar char="§"/>
            </a:pPr>
            <a:r>
              <a:rPr lang="fa-IR" altLang="en-US" sz="2000" dirty="0">
                <a:cs typeface="B Nazanin" panose="00000400000000000000" pitchFamily="2" charset="-78"/>
              </a:rPr>
              <a:t>زنان باردار مبتلا به زخم تناسلی</a:t>
            </a:r>
            <a:r>
              <a:rPr lang="en-US" altLang="en-US" sz="2000" dirty="0">
                <a:cs typeface="B Nazanin" panose="00000400000000000000" pitchFamily="2" charset="-78"/>
              </a:rPr>
              <a:t> </a:t>
            </a:r>
            <a:endParaRPr lang="fa-IR" altLang="en-US" sz="2000" dirty="0" smtClean="0">
              <a:cs typeface="B Nazanin" panose="00000400000000000000" pitchFamily="2" charset="-78"/>
            </a:endParaRPr>
          </a:p>
          <a:p>
            <a:pPr marL="0" indent="0" algn="just" rtl="1">
              <a:lnSpc>
                <a:spcPct val="150000"/>
              </a:lnSpc>
              <a:buNone/>
            </a:pPr>
            <a:r>
              <a:rPr lang="fa-IR" altLang="en-US" sz="2400" dirty="0" smtClean="0">
                <a:cs typeface="B Nazanin" panose="00000400000000000000" pitchFamily="2" charset="-78"/>
              </a:rPr>
              <a:t>نحوه ارائه خدمت:</a:t>
            </a:r>
            <a:endParaRPr lang="en-US" altLang="en-US" sz="2400" dirty="0">
              <a:cs typeface="B Nazanin" panose="00000400000000000000" pitchFamily="2" charset="-78"/>
            </a:endParaRPr>
          </a:p>
          <a:p>
            <a:pPr lvl="0" algn="just" rtl="1">
              <a:lnSpc>
                <a:spcPct val="150000"/>
              </a:lnSpc>
              <a:spcAft>
                <a:spcPts val="0"/>
              </a:spcAft>
            </a:pPr>
            <a:r>
              <a:rPr lang="fa-IR" sz="1800" dirty="0" smtClean="0">
                <a:effectLst/>
                <a:cs typeface="B Nazanin" panose="00000400000000000000" pitchFamily="2" charset="-78"/>
              </a:rPr>
              <a:t>آموزش مادر توسط ماما یا ارائه دهنده خدمت </a:t>
            </a:r>
            <a:r>
              <a:rPr lang="fa-IR" sz="1800" dirty="0" err="1" smtClean="0">
                <a:effectLst/>
                <a:cs typeface="B Nazanin" panose="00000400000000000000" pitchFamily="2" charset="-78"/>
              </a:rPr>
              <a:t>درخصوص</a:t>
            </a:r>
            <a:r>
              <a:rPr lang="fa-IR" sz="1800" dirty="0" smtClean="0">
                <a:effectLst/>
                <a:cs typeface="B Nazanin" panose="00000400000000000000" pitchFamily="2" charset="-78"/>
              </a:rPr>
              <a:t> لزوم انجام سزارین جهت پیشگیری از انتقال </a:t>
            </a:r>
            <a:r>
              <a:rPr lang="en-US" sz="1800" dirty="0" smtClean="0">
                <a:effectLst/>
                <a:cs typeface="B Nazanin" panose="00000400000000000000" pitchFamily="2" charset="-78"/>
              </a:rPr>
              <a:t>HIV</a:t>
            </a:r>
            <a:r>
              <a:rPr lang="fa-IR" sz="1800" dirty="0" smtClean="0">
                <a:effectLst/>
                <a:cs typeface="B Nazanin" panose="00000400000000000000" pitchFamily="2" charset="-78"/>
              </a:rPr>
              <a:t>،  سیفیلیس و تبخال از مادر به نوزاد انجام گردد. </a:t>
            </a:r>
          </a:p>
          <a:p>
            <a:pPr algn="just" rtl="1">
              <a:lnSpc>
                <a:spcPct val="150000"/>
              </a:lnSpc>
            </a:pPr>
            <a:r>
              <a:rPr lang="fa-IR" sz="1800" dirty="0" smtClean="0">
                <a:effectLst/>
                <a:cs typeface="B Nazanin" panose="00000400000000000000" pitchFamily="2" charset="-78"/>
              </a:rPr>
              <a:t>در کمیته تخصصی زایمان ایمن با حضور مسئول واحد مادران و کارشناس ایدز ، بیمارستان های منتخب جهت انجام سزارین زنان باردار </a:t>
            </a:r>
            <a:r>
              <a:rPr lang="en-US" sz="1800" dirty="0" smtClean="0">
                <a:effectLst/>
                <a:cs typeface="B Nazanin" panose="00000400000000000000" pitchFamily="2" charset="-78"/>
              </a:rPr>
              <a:t>HIV</a:t>
            </a:r>
            <a:r>
              <a:rPr lang="fa-IR" sz="1800" dirty="0" smtClean="0">
                <a:effectLst/>
                <a:cs typeface="B Nazanin" panose="00000400000000000000" pitchFamily="2" charset="-78"/>
              </a:rPr>
              <a:t> مثبت و نحوه تحویل داروهای </a:t>
            </a:r>
            <a:r>
              <a:rPr lang="fa-IR" sz="1800" dirty="0" err="1" smtClean="0">
                <a:effectLst/>
                <a:cs typeface="B Nazanin" panose="00000400000000000000" pitchFamily="2" charset="-78"/>
              </a:rPr>
              <a:t>پروفیلاکسی</a:t>
            </a:r>
            <a:r>
              <a:rPr lang="fa-IR" sz="1800" dirty="0" smtClean="0">
                <a:effectLst/>
                <a:cs typeface="B Nazanin" panose="00000400000000000000" pitchFamily="2" charset="-78"/>
              </a:rPr>
              <a:t> مشخص گردد.</a:t>
            </a:r>
          </a:p>
          <a:p>
            <a:pPr algn="just" rtl="1">
              <a:lnSpc>
                <a:spcPct val="150000"/>
              </a:lnSpc>
            </a:pPr>
            <a:r>
              <a:rPr lang="fa-IR" sz="1800" dirty="0" smtClean="0">
                <a:effectLst/>
                <a:cs typeface="B Nazanin" panose="00000400000000000000" pitchFamily="2" charset="-78"/>
              </a:rPr>
              <a:t>داروهای </a:t>
            </a:r>
            <a:r>
              <a:rPr lang="fa-IR" sz="1800" dirty="0" err="1" smtClean="0">
                <a:effectLst/>
                <a:cs typeface="B Nazanin" panose="00000400000000000000" pitchFamily="2" charset="-78"/>
              </a:rPr>
              <a:t>پروفیلاکسی</a:t>
            </a:r>
            <a:r>
              <a:rPr lang="fa-IR" sz="1800" dirty="0" smtClean="0">
                <a:effectLst/>
                <a:cs typeface="B Nazanin" panose="00000400000000000000" pitchFamily="2" charset="-78"/>
              </a:rPr>
              <a:t> و نحوه مصرف آن ها به تعداد دو زن باردار احتمالی </a:t>
            </a:r>
            <a:r>
              <a:rPr lang="en-US" sz="1800" dirty="0" smtClean="0">
                <a:effectLst/>
                <a:cs typeface="B Nazanin" panose="00000400000000000000" pitchFamily="2" charset="-78"/>
              </a:rPr>
              <a:t>HIV</a:t>
            </a:r>
            <a:r>
              <a:rPr lang="fa-IR" sz="1800" dirty="0" smtClean="0">
                <a:effectLst/>
                <a:cs typeface="B Nazanin" panose="00000400000000000000" pitchFamily="2" charset="-78"/>
              </a:rPr>
              <a:t> مثبت و دو نوزاد به دفتر پرستاری بیمارستان تحویل گردد.</a:t>
            </a:r>
            <a:endParaRPr lang="en-US" sz="1800" dirty="0" smtClean="0">
              <a:effectLst/>
              <a:latin typeface="Calibri" panose="020F0502020204030204" pitchFamily="34" charset="0"/>
              <a:ea typeface="Calibri" panose="020F0502020204030204" pitchFamily="34" charset="0"/>
              <a:cs typeface="B Nazanin" panose="00000400000000000000" pitchFamily="2" charset="-78"/>
            </a:endParaRPr>
          </a:p>
          <a:p>
            <a:pPr algn="just" rtl="1">
              <a:lnSpc>
                <a:spcPct val="150000"/>
              </a:lnSpc>
            </a:pPr>
            <a:r>
              <a:rPr lang="fa-IR" sz="1800" dirty="0">
                <a:cs typeface="B Nazanin" panose="00000400000000000000" pitchFamily="2" charset="-78"/>
              </a:rPr>
              <a:t>پزشک مرکز مشاوره بیماری های رفتاری در هفته 36 حاملگی با بیمارستان منتخب شهرستان  جهت انجام زایمان سزارین در 38 هفته حاملگی تمام از زمان</a:t>
            </a:r>
            <a:r>
              <a:rPr lang="en-US" sz="1800" dirty="0">
                <a:cs typeface="B Nazanin" panose="00000400000000000000" pitchFamily="2" charset="-78"/>
              </a:rPr>
              <a:t> LMP</a:t>
            </a:r>
            <a:r>
              <a:rPr lang="fa-IR" sz="1800" dirty="0">
                <a:cs typeface="B Nazanin" panose="00000400000000000000" pitchFamily="2" charset="-78"/>
              </a:rPr>
              <a:t>یا بر اساس سونوگرافی سه ماهه اول هماهنگی نماید.</a:t>
            </a:r>
            <a:endParaRPr lang="en-US" sz="1800" dirty="0" smtClean="0">
              <a:effectLst/>
              <a:latin typeface="Calibri" panose="020F0502020204030204" pitchFamily="34" charset="0"/>
              <a:ea typeface="Calibri" panose="020F0502020204030204" pitchFamily="34" charset="0"/>
              <a:cs typeface="B Nazanin" panose="00000400000000000000" pitchFamily="2" charset="-78"/>
            </a:endParaRPr>
          </a:p>
          <a:p>
            <a:pPr lvl="0" algn="just" rtl="1">
              <a:lnSpc>
                <a:spcPct val="115000"/>
              </a:lnSpc>
              <a:spcAft>
                <a:spcPts val="0"/>
              </a:spcAft>
            </a:pPr>
            <a:endParaRPr lang="en-US" sz="1600" dirty="0" smtClean="0">
              <a:effectLst/>
              <a:cs typeface="B Nazanin" panose="00000400000000000000" pitchFamily="2" charset="-78"/>
            </a:endParaRPr>
          </a:p>
        </p:txBody>
      </p:sp>
    </p:spTree>
    <p:extLst>
      <p:ext uri="{BB962C8B-B14F-4D97-AF65-F5344CB8AC3E}">
        <p14:creationId xmlns:p14="http://schemas.microsoft.com/office/powerpoint/2010/main" xmlns="" val="14318685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62" y="187927"/>
            <a:ext cx="11127828" cy="1877356"/>
          </a:xfrm>
        </p:spPr>
        <p:txBody>
          <a:bodyPr>
            <a:normAutofit/>
          </a:bodyPr>
          <a:lstStyle/>
          <a:p>
            <a:pPr algn="ctr" rtl="1">
              <a:lnSpc>
                <a:spcPct val="150000"/>
              </a:lnSpc>
            </a:pPr>
            <a:r>
              <a:rPr lang="fa-IR" sz="3200" dirty="0" smtClean="0">
                <a:cs typeface="B Titr" panose="00000700000000000000" pitchFamily="2" charset="-78"/>
              </a:rPr>
              <a:t>زایمان و پس از زایمان</a:t>
            </a:r>
            <a:r>
              <a:rPr lang="fa-IR" dirty="0" smtClean="0">
                <a:cs typeface="B Titr" panose="00000700000000000000" pitchFamily="2" charset="-78"/>
              </a:rPr>
              <a:t/>
            </a:r>
            <a:br>
              <a:rPr lang="fa-IR" dirty="0" smtClean="0">
                <a:cs typeface="B Titr" panose="00000700000000000000" pitchFamily="2" charset="-78"/>
              </a:rPr>
            </a:br>
            <a:r>
              <a:rPr lang="fa-IR" sz="2400" b="1" dirty="0">
                <a:cs typeface="B Titr" panose="00000700000000000000" pitchFamily="2" charset="-78"/>
              </a:rPr>
              <a:t>خدمت 3-1: ارزیابی زنان باردار مراجعه کننده به بیمارستان در زمان زایمان</a:t>
            </a:r>
            <a:endParaRPr lang="en-US" sz="3100" dirty="0">
              <a:cs typeface="B Titr" panose="00000700000000000000" pitchFamily="2" charset="-78"/>
            </a:endParaRPr>
          </a:p>
        </p:txBody>
      </p:sp>
      <p:sp>
        <p:nvSpPr>
          <p:cNvPr id="3" name="Content Placeholder 2"/>
          <p:cNvSpPr>
            <a:spLocks noGrp="1"/>
          </p:cNvSpPr>
          <p:nvPr>
            <p:ph idx="1"/>
          </p:nvPr>
        </p:nvSpPr>
        <p:spPr>
          <a:xfrm>
            <a:off x="838200" y="2490952"/>
            <a:ext cx="10515600" cy="3686011"/>
          </a:xfrm>
        </p:spPr>
        <p:txBody>
          <a:bodyPr/>
          <a:lstStyle/>
          <a:p>
            <a:pPr marL="0" indent="0" algn="r" rtl="1">
              <a:buNone/>
            </a:pPr>
            <a:r>
              <a:rPr lang="fa-IR" sz="2400" b="1" dirty="0" err="1" smtClean="0">
                <a:cs typeface="B Nazanin" panose="00000400000000000000" pitchFamily="2" charset="-78"/>
              </a:rPr>
              <a:t>واجدین</a:t>
            </a:r>
            <a:r>
              <a:rPr lang="fa-IR" sz="2400" b="1" dirty="0" smtClean="0">
                <a:cs typeface="B Nazanin" panose="00000400000000000000" pitchFamily="2" charset="-78"/>
              </a:rPr>
              <a:t> شرایط:</a:t>
            </a:r>
          </a:p>
          <a:p>
            <a:pPr marL="0" indent="0" algn="r" rtl="1">
              <a:buNone/>
            </a:pPr>
            <a:endParaRPr lang="fa-IR" sz="2400" b="1" dirty="0" smtClean="0">
              <a:cs typeface="B Nazanin" panose="00000400000000000000" pitchFamily="2" charset="-78"/>
            </a:endParaRPr>
          </a:p>
          <a:p>
            <a:pPr algn="r" rtl="1">
              <a:lnSpc>
                <a:spcPct val="150000"/>
              </a:lnSpc>
            </a:pPr>
            <a:r>
              <a:rPr lang="fa-IR" sz="2400" dirty="0" smtClean="0">
                <a:cs typeface="B Nazanin" panose="00000400000000000000" pitchFamily="2" charset="-78"/>
              </a:rPr>
              <a:t>زنان مراجعه کننده به بیمارستان در زمان زایمان که از وضعیت اطلاع خود به  </a:t>
            </a:r>
            <a:r>
              <a:rPr lang="en-US" sz="2400" dirty="0" smtClean="0">
                <a:cs typeface="B Nazanin" panose="00000400000000000000" pitchFamily="2" charset="-78"/>
              </a:rPr>
              <a:t>HIV</a:t>
            </a:r>
            <a:r>
              <a:rPr lang="fa-IR" sz="2400" dirty="0" smtClean="0">
                <a:cs typeface="B Nazanin" panose="00000400000000000000" pitchFamily="2" charset="-78"/>
              </a:rPr>
              <a:t> آگاه نیستند</a:t>
            </a:r>
          </a:p>
          <a:p>
            <a:pPr algn="r" rtl="1">
              <a:lnSpc>
                <a:spcPct val="150000"/>
              </a:lnSpc>
            </a:pPr>
            <a:r>
              <a:rPr lang="fa-IR" sz="2400" dirty="0" smtClean="0">
                <a:cs typeface="B Nazanin" panose="00000400000000000000" pitchFamily="2" charset="-78"/>
              </a:rPr>
              <a:t>زنان مراجعه کننده به بیمارستان در زمان زایمان که از وضعیت اطلاع خود به  </a:t>
            </a:r>
            <a:r>
              <a:rPr lang="en-US" sz="2400" dirty="0" smtClean="0">
                <a:cs typeface="B Nazanin" panose="00000400000000000000" pitchFamily="2" charset="-78"/>
              </a:rPr>
              <a:t>HIV</a:t>
            </a:r>
            <a:r>
              <a:rPr lang="fa-IR" sz="2400" dirty="0" smtClean="0">
                <a:cs typeface="B Nazanin" panose="00000400000000000000" pitchFamily="2" charset="-78"/>
              </a:rPr>
              <a:t> آگاه هستند</a:t>
            </a:r>
            <a:endParaRPr lang="en-US" sz="2400" dirty="0" smtClean="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xmlns="" val="32626555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74944"/>
          </a:xfrm>
        </p:spPr>
        <p:txBody>
          <a:bodyPr>
            <a:normAutofit/>
          </a:bodyPr>
          <a:lstStyle/>
          <a:p>
            <a:pPr algn="ctr"/>
            <a:r>
              <a:rPr lang="fa-IR" sz="3200" dirty="0" smtClean="0">
                <a:cs typeface="B Titr" panose="00000700000000000000" pitchFamily="2" charset="-78"/>
              </a:rPr>
              <a:t>زایمان و پس از زایمان</a:t>
            </a:r>
            <a:endParaRPr lang="en-US" sz="3200" dirty="0">
              <a:cs typeface="B Titr" panose="00000700000000000000" pitchFamily="2" charset="-78"/>
            </a:endParaRPr>
          </a:p>
        </p:txBody>
      </p:sp>
      <p:sp>
        <p:nvSpPr>
          <p:cNvPr id="3" name="Content Placeholder 2"/>
          <p:cNvSpPr>
            <a:spLocks noGrp="1"/>
          </p:cNvSpPr>
          <p:nvPr>
            <p:ph idx="1"/>
          </p:nvPr>
        </p:nvSpPr>
        <p:spPr>
          <a:xfrm>
            <a:off x="838200" y="1513490"/>
            <a:ext cx="10515600" cy="4663473"/>
          </a:xfrm>
        </p:spPr>
        <p:txBody>
          <a:bodyPr/>
          <a:lstStyle/>
          <a:p>
            <a:pPr marL="0" indent="0" algn="r" rtl="1">
              <a:buNone/>
            </a:pPr>
            <a:r>
              <a:rPr lang="fa-IR" sz="2400" dirty="0" smtClean="0">
                <a:cs typeface="B Nazanin" panose="00000400000000000000" pitchFamily="2" charset="-78"/>
              </a:rPr>
              <a:t>نحوه ارائه خدمت به زنان مراجعه کننده به بیمارستان در زمان زایمان که از وضعیت اطلاع خود به  </a:t>
            </a:r>
            <a:r>
              <a:rPr lang="en-US" sz="2400" dirty="0" smtClean="0">
                <a:cs typeface="B Nazanin" panose="00000400000000000000" pitchFamily="2" charset="-78"/>
              </a:rPr>
              <a:t>HIV</a:t>
            </a:r>
            <a:r>
              <a:rPr lang="fa-IR" sz="2400" dirty="0" smtClean="0">
                <a:cs typeface="B Nazanin" panose="00000400000000000000" pitchFamily="2" charset="-78"/>
              </a:rPr>
              <a:t> آگاه نیستند</a:t>
            </a:r>
          </a:p>
          <a:p>
            <a:pPr algn="just" rtl="1">
              <a:lnSpc>
                <a:spcPct val="115000"/>
              </a:lnSpc>
              <a:spcAft>
                <a:spcPts val="1000"/>
              </a:spcAft>
            </a:pPr>
            <a:r>
              <a:rPr lang="fa-IR" sz="1800" dirty="0" smtClean="0">
                <a:effectLst/>
                <a:cs typeface="B Nazanin" panose="00000400000000000000" pitchFamily="2" charset="-78"/>
              </a:rPr>
              <a:t>توسط </a:t>
            </a:r>
            <a:r>
              <a:rPr lang="fa-IR" sz="1800" dirty="0" err="1" smtClean="0">
                <a:effectLst/>
                <a:cs typeface="B Nazanin" panose="00000400000000000000" pitchFamily="2" charset="-78"/>
              </a:rPr>
              <a:t>مامای</a:t>
            </a:r>
            <a:r>
              <a:rPr lang="fa-IR" sz="1800" dirty="0" smtClean="0">
                <a:effectLst/>
                <a:cs typeface="B Nazanin" panose="00000400000000000000" pitchFamily="2" charset="-78"/>
              </a:rPr>
              <a:t> زایشگاه تست تشخیص سریع </a:t>
            </a:r>
            <a:r>
              <a:rPr lang="en-US" sz="1800" dirty="0" smtClean="0">
                <a:effectLst/>
                <a:cs typeface="B Nazanin" panose="00000400000000000000" pitchFamily="2" charset="-78"/>
              </a:rPr>
              <a:t>HIV</a:t>
            </a:r>
            <a:r>
              <a:rPr lang="fa-IR" sz="1800" dirty="0" smtClean="0">
                <a:effectLst/>
                <a:cs typeface="B Nazanin" panose="00000400000000000000" pitchFamily="2" charset="-78"/>
              </a:rPr>
              <a:t> برای زن باردار انجام شود و بر اساس نتیجه اقدام نماید:</a:t>
            </a:r>
            <a:endParaRPr lang="en-US" sz="1600" dirty="0" smtClean="0">
              <a:effectLst/>
              <a:cs typeface="B Nazanin" panose="00000400000000000000" pitchFamily="2" charset="-78"/>
            </a:endParaRPr>
          </a:p>
          <a:p>
            <a:pPr marL="742950" lvl="1" indent="-285750" algn="just" rtl="1">
              <a:lnSpc>
                <a:spcPct val="115000"/>
              </a:lnSpc>
              <a:spcAft>
                <a:spcPts val="0"/>
              </a:spcAft>
              <a:buFont typeface="Symbol" panose="05050102010706020507" pitchFamily="18" charset="2"/>
              <a:buChar char=""/>
            </a:pPr>
            <a:r>
              <a:rPr lang="fa-IR" sz="1800" dirty="0" smtClean="0">
                <a:effectLst/>
                <a:cs typeface="B Nazanin" panose="00000400000000000000" pitchFamily="2" charset="-78"/>
              </a:rPr>
              <a:t>در صورت </a:t>
            </a:r>
            <a:r>
              <a:rPr lang="en-US" sz="1800" dirty="0" smtClean="0">
                <a:effectLst/>
                <a:cs typeface="B Nazanin" panose="00000400000000000000" pitchFamily="2" charset="-78"/>
              </a:rPr>
              <a:t>Reactive</a:t>
            </a:r>
            <a:r>
              <a:rPr lang="fa-IR" sz="1800" dirty="0" smtClean="0">
                <a:effectLst/>
                <a:cs typeface="B Nazanin" panose="00000400000000000000" pitchFamily="2" charset="-78"/>
              </a:rPr>
              <a:t> بودن تست: باید بر اساس زن باردار </a:t>
            </a:r>
            <a:r>
              <a:rPr lang="en-US" sz="1800" dirty="0" smtClean="0">
                <a:effectLst/>
                <a:cs typeface="B Nazanin" panose="00000400000000000000" pitchFamily="2" charset="-78"/>
              </a:rPr>
              <a:t>HIV </a:t>
            </a:r>
            <a:r>
              <a:rPr lang="fa-IR" sz="1800" dirty="0" smtClean="0">
                <a:effectLst/>
                <a:cs typeface="B Nazanin" panose="00000400000000000000" pitchFamily="2" charset="-78"/>
              </a:rPr>
              <a:t> مثبت فرایند برای وی انجام گردد. به پرستار کنترل عفونت بیمارستان گزارش فوری جهت شروع داروی </a:t>
            </a:r>
            <a:r>
              <a:rPr lang="fa-IR" sz="1800" dirty="0" err="1" smtClean="0">
                <a:effectLst/>
                <a:cs typeface="B Nazanin" panose="00000400000000000000" pitchFamily="2" charset="-78"/>
              </a:rPr>
              <a:t>پروفیلاکسی</a:t>
            </a:r>
            <a:r>
              <a:rPr lang="fa-IR" sz="1800" dirty="0" smtClean="0">
                <a:effectLst/>
                <a:cs typeface="B Nazanin" panose="00000400000000000000" pitchFamily="2" charset="-78"/>
              </a:rPr>
              <a:t> و هماهنگی سزارین شود و ارجاع فوری جهت سزارین انجام شود. همزمان نمونه خون جهت تست تاییدی به آزمایشگاه مورد تائید دانشگاه ارسال گردد.</a:t>
            </a:r>
            <a:endParaRPr lang="en-US" sz="1600" dirty="0" smtClean="0">
              <a:effectLst/>
              <a:cs typeface="B Nazanin" panose="00000400000000000000" pitchFamily="2" charset="-78"/>
            </a:endParaRPr>
          </a:p>
          <a:p>
            <a:pPr marL="742950" lvl="1" indent="-285750" algn="just" rtl="1">
              <a:lnSpc>
                <a:spcPct val="115000"/>
              </a:lnSpc>
              <a:spcAft>
                <a:spcPts val="0"/>
              </a:spcAft>
              <a:buFont typeface="Symbol" panose="05050102010706020507" pitchFamily="18" charset="2"/>
              <a:buChar char=""/>
            </a:pPr>
            <a:r>
              <a:rPr lang="fa-IR" sz="1800" dirty="0" smtClean="0">
                <a:effectLst/>
                <a:cs typeface="B Nazanin" panose="00000400000000000000" pitchFamily="2" charset="-78"/>
              </a:rPr>
              <a:t>درصورت </a:t>
            </a:r>
            <a:r>
              <a:rPr lang="en-US" sz="1800" dirty="0" smtClean="0">
                <a:effectLst/>
                <a:cs typeface="B Nazanin" panose="00000400000000000000" pitchFamily="2" charset="-78"/>
              </a:rPr>
              <a:t> Non reactive</a:t>
            </a:r>
            <a:r>
              <a:rPr lang="fa-IR" sz="1800" dirty="0" smtClean="0">
                <a:effectLst/>
                <a:cs typeface="B Nazanin" panose="00000400000000000000" pitchFamily="2" charset="-78"/>
              </a:rPr>
              <a:t>بودن تست: اقدام خاصی جهت زایمان وی لازم نیست.</a:t>
            </a:r>
            <a:endParaRPr lang="en-US" sz="1600" dirty="0" smtClean="0">
              <a:effectLst/>
              <a:cs typeface="B Nazanin" panose="00000400000000000000" pitchFamily="2" charset="-78"/>
            </a:endParaRPr>
          </a:p>
          <a:p>
            <a:pPr marL="342900" lvl="0" indent="-342900" algn="just" rtl="1">
              <a:lnSpc>
                <a:spcPct val="115000"/>
              </a:lnSpc>
              <a:spcAft>
                <a:spcPts val="0"/>
              </a:spcAft>
              <a:buFont typeface="RDPKRI+DIN-Regular"/>
              <a:buChar char="-"/>
            </a:pPr>
            <a:r>
              <a:rPr lang="fa-IR" sz="1800" dirty="0" smtClean="0">
                <a:effectLst/>
                <a:cs typeface="B Nazanin" panose="00000400000000000000" pitchFamily="2" charset="-78"/>
              </a:rPr>
              <a:t>گزارش تلفنی محرمانه و در اولین فرصت مشخصات (نام، آدرس و تلفن ) موارد </a:t>
            </a:r>
            <a:r>
              <a:rPr lang="en-US" sz="1800" dirty="0" smtClean="0">
                <a:effectLst/>
                <a:cs typeface="B Nazanin" panose="00000400000000000000" pitchFamily="2" charset="-78"/>
              </a:rPr>
              <a:t>Reactive</a:t>
            </a:r>
            <a:r>
              <a:rPr lang="fa-IR" sz="1800" dirty="0" smtClean="0">
                <a:effectLst/>
                <a:cs typeface="B Nazanin" panose="00000400000000000000" pitchFamily="2" charset="-78"/>
              </a:rPr>
              <a:t> به واحد مبارزه با بیماری های شهرستان توسط پرستار کنترل عفونت انجام یابد. </a:t>
            </a:r>
            <a:endParaRPr lang="en-US" sz="1600" dirty="0" smtClean="0">
              <a:effectLst/>
              <a:cs typeface="B Nazanin" panose="00000400000000000000" pitchFamily="2" charset="-78"/>
            </a:endParaRPr>
          </a:p>
          <a:p>
            <a:pPr marL="342900" lvl="0" indent="-342900" algn="just" rtl="1">
              <a:lnSpc>
                <a:spcPct val="115000"/>
              </a:lnSpc>
              <a:spcAft>
                <a:spcPts val="1000"/>
              </a:spcAft>
              <a:buFont typeface="Symbol" panose="05050102010706020507" pitchFamily="18" charset="2"/>
              <a:buChar char=""/>
            </a:pPr>
            <a:r>
              <a:rPr lang="fa-IR" sz="1800" dirty="0" smtClean="0">
                <a:effectLst/>
                <a:cs typeface="B Nazanin" panose="00000400000000000000" pitchFamily="2" charset="-78"/>
              </a:rPr>
              <a:t>محرمانه بودن اطلاعات </a:t>
            </a:r>
            <a:r>
              <a:rPr lang="fa-IR" sz="1800" dirty="0" err="1" smtClean="0">
                <a:effectLst/>
                <a:cs typeface="B Nazanin" panose="00000400000000000000" pitchFamily="2" charset="-78"/>
              </a:rPr>
              <a:t>الزامی</a:t>
            </a:r>
            <a:r>
              <a:rPr lang="fa-IR" sz="1800" dirty="0" smtClean="0">
                <a:effectLst/>
                <a:cs typeface="B Nazanin" panose="00000400000000000000" pitchFamily="2" charset="-78"/>
              </a:rPr>
              <a:t> است و در صورت عدم رعایت مشکلات قانونی </a:t>
            </a:r>
            <a:r>
              <a:rPr lang="fa-IR" sz="1800" dirty="0" err="1" smtClean="0">
                <a:effectLst/>
                <a:cs typeface="B Nazanin" panose="00000400000000000000" pitchFamily="2" charset="-78"/>
              </a:rPr>
              <a:t>بوجود</a:t>
            </a:r>
            <a:r>
              <a:rPr lang="fa-IR" sz="1800" dirty="0" smtClean="0">
                <a:effectLst/>
                <a:cs typeface="B Nazanin" panose="00000400000000000000" pitchFamily="2" charset="-78"/>
              </a:rPr>
              <a:t> آمده به عهده پرسنل مربوطه است. محرمانه بودن به معنی حفظ اسرار بیمار توسط ارائه دهنده خدمت می باشد.</a:t>
            </a:r>
            <a:endParaRPr lang="en-US" sz="1600" dirty="0" smtClean="0">
              <a:effectLst/>
              <a:latin typeface="Calibri" panose="020F0502020204030204" pitchFamily="34" charset="0"/>
              <a:ea typeface="Calibri" panose="020F0502020204030204" pitchFamily="34" charset="0"/>
              <a:cs typeface="B Nazanin" panose="00000400000000000000" pitchFamily="2" charset="-78"/>
            </a:endParaRPr>
          </a:p>
          <a:p>
            <a:pPr algn="r" rtl="1"/>
            <a:endParaRPr lang="en-US" sz="4000" dirty="0">
              <a:cs typeface="B Nazanin" panose="00000400000000000000" pitchFamily="2" charset="-78"/>
            </a:endParaRPr>
          </a:p>
        </p:txBody>
      </p:sp>
    </p:spTree>
    <p:extLst>
      <p:ext uri="{BB962C8B-B14F-4D97-AF65-F5344CB8AC3E}">
        <p14:creationId xmlns:p14="http://schemas.microsoft.com/office/powerpoint/2010/main" xmlns="" val="1310278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200" dirty="0" smtClean="0">
                <a:cs typeface="B Titr" panose="00000700000000000000" pitchFamily="2" charset="-78"/>
              </a:rPr>
              <a:t>زایمان و پس از زایمان</a:t>
            </a:r>
            <a:endParaRPr lang="en-US" sz="3200" dirty="0">
              <a:cs typeface="B Titr" panose="00000700000000000000" pitchFamily="2" charset="-78"/>
            </a:endParaRPr>
          </a:p>
        </p:txBody>
      </p:sp>
      <p:sp>
        <p:nvSpPr>
          <p:cNvPr id="3" name="Content Placeholder 2"/>
          <p:cNvSpPr>
            <a:spLocks noGrp="1"/>
          </p:cNvSpPr>
          <p:nvPr>
            <p:ph idx="1"/>
          </p:nvPr>
        </p:nvSpPr>
        <p:spPr>
          <a:xfrm>
            <a:off x="551793" y="1513490"/>
            <a:ext cx="10802007" cy="4663473"/>
          </a:xfrm>
        </p:spPr>
        <p:txBody>
          <a:bodyPr/>
          <a:lstStyle/>
          <a:p>
            <a:pPr marL="0" indent="0" algn="r" rtl="1">
              <a:buNone/>
            </a:pPr>
            <a:r>
              <a:rPr lang="fa-IR" sz="2400" dirty="0" smtClean="0">
                <a:cs typeface="B Nazanin" panose="00000400000000000000" pitchFamily="2" charset="-78"/>
              </a:rPr>
              <a:t>نحوه ارائه خدمت به زنان مراجعه کننده به بیمارستان در زمان زایمان که از وضعیت اطلاع خود به  </a:t>
            </a:r>
            <a:r>
              <a:rPr lang="en-US" sz="2400" dirty="0" smtClean="0">
                <a:cs typeface="B Nazanin" panose="00000400000000000000" pitchFamily="2" charset="-78"/>
              </a:rPr>
              <a:t>HIV</a:t>
            </a:r>
            <a:r>
              <a:rPr lang="fa-IR" sz="2400" dirty="0" smtClean="0">
                <a:cs typeface="B Nazanin" panose="00000400000000000000" pitchFamily="2" charset="-78"/>
              </a:rPr>
              <a:t> آگاه هستند:</a:t>
            </a:r>
          </a:p>
          <a:p>
            <a:pPr marL="342900" lvl="0" indent="-342900" algn="just" rtl="1">
              <a:lnSpc>
                <a:spcPct val="115000"/>
              </a:lnSpc>
              <a:spcAft>
                <a:spcPts val="0"/>
              </a:spcAft>
              <a:buFont typeface="+mj-lt"/>
              <a:buAutoNum type="arabicPeriod"/>
            </a:pPr>
            <a:r>
              <a:rPr lang="fa-IR" sz="2000" dirty="0" smtClean="0">
                <a:effectLst/>
                <a:cs typeface="B Nazanin" panose="00000400000000000000" pitchFamily="2" charset="-78"/>
              </a:rPr>
              <a:t>درصورتی که زن باردار </a:t>
            </a:r>
            <a:r>
              <a:rPr lang="en-US" sz="2000" dirty="0" smtClean="0">
                <a:effectLst/>
                <a:cs typeface="B Nazanin" panose="00000400000000000000" pitchFamily="2" charset="-78"/>
              </a:rPr>
              <a:t>HIV</a:t>
            </a:r>
            <a:r>
              <a:rPr lang="fa-IR" sz="2000" dirty="0" smtClean="0">
                <a:effectLst/>
                <a:cs typeface="B Nazanin" panose="00000400000000000000" pitchFamily="2" charset="-78"/>
              </a:rPr>
              <a:t> مثبت باشد به پرستار کنترل عفونت بیمارستان در اولین فرصت گزارش شود. </a:t>
            </a:r>
            <a:endParaRPr lang="en-US" sz="1800" dirty="0" smtClean="0">
              <a:effectLst/>
              <a:cs typeface="B Nazanin" panose="00000400000000000000" pitchFamily="2" charset="-78"/>
            </a:endParaRPr>
          </a:p>
          <a:p>
            <a:pPr marL="342900" lvl="0" indent="-342900" algn="just" rtl="1">
              <a:lnSpc>
                <a:spcPct val="115000"/>
              </a:lnSpc>
              <a:spcAft>
                <a:spcPts val="0"/>
              </a:spcAft>
              <a:buFont typeface="+mj-lt"/>
              <a:buAutoNum type="arabicPeriod"/>
            </a:pPr>
            <a:r>
              <a:rPr lang="fa-IR" sz="2000" dirty="0" smtClean="0">
                <a:effectLst/>
                <a:cs typeface="B Nazanin" panose="00000400000000000000" pitchFamily="2" charset="-78"/>
              </a:rPr>
              <a:t>درصورتی که آزمایش </a:t>
            </a:r>
            <a:r>
              <a:rPr lang="en-US" sz="2000" dirty="0" smtClean="0">
                <a:effectLst/>
                <a:cs typeface="B Nazanin" panose="00000400000000000000" pitchFamily="2" charset="-78"/>
              </a:rPr>
              <a:t>HIV</a:t>
            </a:r>
            <a:r>
              <a:rPr lang="fa-IR" sz="2000" dirty="0" smtClean="0">
                <a:effectLst/>
                <a:cs typeface="B Nazanin" panose="00000400000000000000" pitchFamily="2" charset="-78"/>
              </a:rPr>
              <a:t> زن باردار در سه ماهه سوم بارداری انجام نشده باشد، </a:t>
            </a:r>
            <a:r>
              <a:rPr lang="fa-IR" sz="2000" dirty="0" err="1" smtClean="0">
                <a:effectLst/>
                <a:cs typeface="B Nazanin" panose="00000400000000000000" pitchFamily="2" charset="-78"/>
              </a:rPr>
              <a:t>مامای</a:t>
            </a:r>
            <a:r>
              <a:rPr lang="fa-IR" sz="2000" dirty="0" smtClean="0">
                <a:effectLst/>
                <a:cs typeface="B Nazanin" panose="00000400000000000000" pitchFamily="2" charset="-78"/>
              </a:rPr>
              <a:t> زایشگاه، تست تشخیص سریع </a:t>
            </a:r>
            <a:r>
              <a:rPr lang="en-US" sz="2000" dirty="0" smtClean="0">
                <a:effectLst/>
                <a:cs typeface="B Nazanin" panose="00000400000000000000" pitchFamily="2" charset="-78"/>
              </a:rPr>
              <a:t>HIV </a:t>
            </a:r>
            <a:r>
              <a:rPr lang="fa-IR" sz="2000" dirty="0" smtClean="0">
                <a:effectLst/>
                <a:cs typeface="B Nazanin" panose="00000400000000000000" pitchFamily="2" charset="-78"/>
              </a:rPr>
              <a:t>را برای وی انجام دهد و بر اساس نتیجه اقدام نماید:</a:t>
            </a:r>
            <a:endParaRPr lang="en-US" sz="1800" dirty="0" smtClean="0">
              <a:effectLst/>
              <a:cs typeface="B Nazanin" panose="00000400000000000000" pitchFamily="2" charset="-78"/>
            </a:endParaRPr>
          </a:p>
          <a:p>
            <a:pPr lvl="4" algn="just" rtl="1">
              <a:lnSpc>
                <a:spcPct val="115000"/>
              </a:lnSpc>
              <a:buFont typeface="+mj-lt"/>
              <a:buAutoNum type="alphaLcPeriod"/>
            </a:pPr>
            <a:r>
              <a:rPr lang="fa-IR" sz="2000" dirty="0" smtClean="0">
                <a:effectLst/>
                <a:cs typeface="B Nazanin" panose="00000400000000000000" pitchFamily="2" charset="-78"/>
              </a:rPr>
              <a:t>در صورت </a:t>
            </a:r>
            <a:r>
              <a:rPr lang="en-US" sz="2000" dirty="0" smtClean="0">
                <a:effectLst/>
                <a:cs typeface="B Nazanin" panose="00000400000000000000" pitchFamily="2" charset="-78"/>
              </a:rPr>
              <a:t>Reactive</a:t>
            </a:r>
            <a:r>
              <a:rPr lang="fa-IR" sz="2000" dirty="0" smtClean="0">
                <a:effectLst/>
                <a:cs typeface="B Nazanin" panose="00000400000000000000" pitchFamily="2" charset="-78"/>
              </a:rPr>
              <a:t> بودن تست: باید بر اساس زن باردار </a:t>
            </a:r>
            <a:r>
              <a:rPr lang="en-US" sz="2000" dirty="0" smtClean="0">
                <a:effectLst/>
                <a:cs typeface="B Nazanin" panose="00000400000000000000" pitchFamily="2" charset="-78"/>
              </a:rPr>
              <a:t>HIV</a:t>
            </a:r>
            <a:r>
              <a:rPr lang="en-US" sz="2000" u="sng" dirty="0" smtClean="0">
                <a:effectLst/>
                <a:cs typeface="B Nazanin" panose="00000400000000000000" pitchFamily="2" charset="-78"/>
              </a:rPr>
              <a:t> </a:t>
            </a:r>
            <a:r>
              <a:rPr lang="fa-IR" sz="2000" dirty="0" smtClean="0">
                <a:effectLst/>
                <a:cs typeface="B Nazanin" panose="00000400000000000000" pitchFamily="2" charset="-78"/>
              </a:rPr>
              <a:t>مثبت فرایند برای وی انجام گردد. (مانند فرآیند 2-6 و 3-2 ) و به پرستار کنترل عفونت بیمارستان گزارش فوری جهت شروع داروی </a:t>
            </a:r>
            <a:r>
              <a:rPr lang="fa-IR" sz="2000" dirty="0" err="1" smtClean="0">
                <a:effectLst/>
                <a:cs typeface="B Nazanin" panose="00000400000000000000" pitchFamily="2" charset="-78"/>
              </a:rPr>
              <a:t>پروفیلاکسی</a:t>
            </a:r>
            <a:r>
              <a:rPr lang="fa-IR" sz="2000" dirty="0" smtClean="0">
                <a:effectLst/>
                <a:cs typeface="B Nazanin" panose="00000400000000000000" pitchFamily="2" charset="-78"/>
              </a:rPr>
              <a:t> و هماهنگی سزارین شود همزمان نمونه خون جهت تست  تاییدی به آزمایشگاه مورد تائید دانشگاه ارسال گردد. </a:t>
            </a:r>
            <a:endParaRPr lang="en-US" dirty="0" smtClean="0">
              <a:effectLst/>
              <a:cs typeface="B Nazanin" panose="00000400000000000000" pitchFamily="2" charset="-78"/>
            </a:endParaRPr>
          </a:p>
          <a:p>
            <a:pPr lvl="4" algn="just" rtl="1">
              <a:lnSpc>
                <a:spcPct val="115000"/>
              </a:lnSpc>
              <a:spcAft>
                <a:spcPts val="1000"/>
              </a:spcAft>
              <a:buFont typeface="+mj-lt"/>
              <a:buAutoNum type="alphaLcPeriod"/>
            </a:pPr>
            <a:r>
              <a:rPr lang="fa-IR" sz="2000" dirty="0" smtClean="0">
                <a:effectLst/>
                <a:cs typeface="B Nazanin" panose="00000400000000000000" pitchFamily="2" charset="-78"/>
              </a:rPr>
              <a:t>درصورت</a:t>
            </a:r>
            <a:r>
              <a:rPr lang="en-US" sz="2000" dirty="0" smtClean="0">
                <a:effectLst/>
                <a:cs typeface="B Nazanin" panose="00000400000000000000" pitchFamily="2" charset="-78"/>
              </a:rPr>
              <a:t> Non reactive</a:t>
            </a:r>
            <a:r>
              <a:rPr lang="fa-IR" sz="2000" dirty="0" smtClean="0">
                <a:effectLst/>
                <a:cs typeface="B Nazanin" panose="00000400000000000000" pitchFamily="2" charset="-78"/>
              </a:rPr>
              <a:t> بودن تست: اقدام خاصی لازم نیست. </a:t>
            </a:r>
            <a:endParaRPr lang="en-US" dirty="0" smtClean="0">
              <a:effectLst/>
              <a:latin typeface="Calibri" panose="020F0502020204030204" pitchFamily="34" charset="0"/>
              <a:ea typeface="Calibri" panose="020F0502020204030204" pitchFamily="34" charset="0"/>
              <a:cs typeface="B Nazanin" panose="00000400000000000000" pitchFamily="2" charset="-78"/>
            </a:endParaRPr>
          </a:p>
          <a:p>
            <a:pPr algn="r" rtl="1"/>
            <a:endParaRPr lang="en-US" sz="4000" dirty="0">
              <a:cs typeface="B Nazanin" panose="00000400000000000000" pitchFamily="2" charset="-78"/>
            </a:endParaRPr>
          </a:p>
        </p:txBody>
      </p:sp>
    </p:spTree>
    <p:extLst>
      <p:ext uri="{BB962C8B-B14F-4D97-AF65-F5344CB8AC3E}">
        <p14:creationId xmlns:p14="http://schemas.microsoft.com/office/powerpoint/2010/main" xmlns="" val="38033714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62" y="187927"/>
            <a:ext cx="11127828" cy="1877356"/>
          </a:xfrm>
        </p:spPr>
        <p:txBody>
          <a:bodyPr>
            <a:normAutofit/>
          </a:bodyPr>
          <a:lstStyle/>
          <a:p>
            <a:pPr algn="ctr" rtl="1">
              <a:lnSpc>
                <a:spcPct val="150000"/>
              </a:lnSpc>
            </a:pPr>
            <a:r>
              <a:rPr lang="fa-IR" sz="3200" dirty="0" smtClean="0">
                <a:cs typeface="B Titr" panose="00000700000000000000" pitchFamily="2" charset="-78"/>
              </a:rPr>
              <a:t>زایمان و پس از زایمان</a:t>
            </a:r>
            <a:r>
              <a:rPr lang="fa-IR" dirty="0" smtClean="0">
                <a:cs typeface="B Titr" panose="00000700000000000000" pitchFamily="2" charset="-78"/>
              </a:rPr>
              <a:t/>
            </a:r>
            <a:br>
              <a:rPr lang="fa-IR" dirty="0" smtClean="0">
                <a:cs typeface="B Titr" panose="00000700000000000000" pitchFamily="2" charset="-78"/>
              </a:rPr>
            </a:br>
            <a:r>
              <a:rPr lang="fa-IR" sz="2400" b="1" dirty="0">
                <a:cs typeface="B Nazanin" panose="00000400000000000000" pitchFamily="2" charset="-78"/>
              </a:rPr>
              <a:t>خدمت 2-3: پیشگیری دارویی </a:t>
            </a:r>
            <a:r>
              <a:rPr lang="en-US" sz="2400" b="1" dirty="0">
                <a:cs typeface="B Nazanin" panose="00000400000000000000" pitchFamily="2" charset="-78"/>
              </a:rPr>
              <a:t> HIV</a:t>
            </a:r>
            <a:r>
              <a:rPr lang="fa-IR" sz="2400" b="1" dirty="0">
                <a:cs typeface="B Nazanin" panose="00000400000000000000" pitchFamily="2" charset="-78"/>
              </a:rPr>
              <a:t> در حین زایمان</a:t>
            </a:r>
            <a:endParaRPr lang="en-US" sz="2400" dirty="0">
              <a:cs typeface="B Nazanin" panose="00000400000000000000" pitchFamily="2" charset="-78"/>
            </a:endParaRPr>
          </a:p>
        </p:txBody>
      </p:sp>
      <p:sp>
        <p:nvSpPr>
          <p:cNvPr id="3" name="Content Placeholder 2"/>
          <p:cNvSpPr>
            <a:spLocks noGrp="1"/>
          </p:cNvSpPr>
          <p:nvPr>
            <p:ph idx="1"/>
          </p:nvPr>
        </p:nvSpPr>
        <p:spPr>
          <a:xfrm>
            <a:off x="838200" y="2490952"/>
            <a:ext cx="10515600" cy="3686011"/>
          </a:xfrm>
        </p:spPr>
        <p:txBody>
          <a:bodyPr/>
          <a:lstStyle/>
          <a:p>
            <a:pPr marL="0" indent="0" algn="r" rtl="1">
              <a:buNone/>
            </a:pPr>
            <a:r>
              <a:rPr lang="fa-IR" b="1" dirty="0" err="1" smtClean="0">
                <a:cs typeface="B Nazanin" panose="00000400000000000000" pitchFamily="2" charset="-78"/>
              </a:rPr>
              <a:t>واجدین</a:t>
            </a:r>
            <a:r>
              <a:rPr lang="fa-IR" b="1" dirty="0" smtClean="0">
                <a:cs typeface="B Nazanin" panose="00000400000000000000" pitchFamily="2" charset="-78"/>
              </a:rPr>
              <a:t> شرایط:</a:t>
            </a:r>
          </a:p>
          <a:p>
            <a:pPr algn="just" rtl="1">
              <a:lnSpc>
                <a:spcPct val="115000"/>
              </a:lnSpc>
              <a:spcAft>
                <a:spcPts val="1000"/>
              </a:spcAft>
              <a:buFont typeface="Wingdings" panose="05000000000000000000" pitchFamily="2" charset="2"/>
              <a:buChar char="§"/>
              <a:tabLst>
                <a:tab pos="1634490" algn="l"/>
              </a:tabLst>
            </a:pPr>
            <a:r>
              <a:rPr lang="fa-IR" sz="2400" dirty="0" smtClean="0">
                <a:effectLst/>
                <a:cs typeface="B Nazanin" panose="00000400000000000000" pitchFamily="2" charset="-78"/>
              </a:rPr>
              <a:t>زنان باردار </a:t>
            </a:r>
            <a:r>
              <a:rPr lang="en-US" sz="2400" dirty="0" smtClean="0">
                <a:effectLst/>
                <a:cs typeface="B Nazanin" panose="00000400000000000000" pitchFamily="2" charset="-78"/>
              </a:rPr>
              <a:t>HIV</a:t>
            </a:r>
            <a:r>
              <a:rPr lang="fa-IR" sz="2400" dirty="0" smtClean="0">
                <a:effectLst/>
                <a:cs typeface="B Nazanin" panose="00000400000000000000" pitchFamily="2" charset="-78"/>
              </a:rPr>
              <a:t> مثبت که داروی پیشگیری در زمان بارداری دریافت کرده </a:t>
            </a:r>
            <a:r>
              <a:rPr lang="fa-IR" sz="2400" dirty="0" err="1" smtClean="0">
                <a:effectLst/>
                <a:cs typeface="B Nazanin" panose="00000400000000000000" pitchFamily="2" charset="-78"/>
              </a:rPr>
              <a:t>اند</a:t>
            </a:r>
            <a:r>
              <a:rPr lang="fa-IR" sz="2400" dirty="0" smtClean="0">
                <a:effectLst/>
                <a:cs typeface="B Nazanin" panose="00000400000000000000" pitchFamily="2" charset="-78"/>
              </a:rPr>
              <a:t>.</a:t>
            </a:r>
            <a:endParaRPr lang="en-US" sz="1800" dirty="0" smtClean="0">
              <a:effectLst/>
              <a:cs typeface="B Nazanin" panose="00000400000000000000" pitchFamily="2" charset="-78"/>
            </a:endParaRPr>
          </a:p>
          <a:p>
            <a:pPr algn="just" rtl="1">
              <a:lnSpc>
                <a:spcPct val="115000"/>
              </a:lnSpc>
              <a:spcAft>
                <a:spcPts val="1000"/>
              </a:spcAft>
              <a:buFont typeface="Wingdings" panose="05000000000000000000" pitchFamily="2" charset="2"/>
              <a:buChar char="§"/>
              <a:tabLst>
                <a:tab pos="1634490" algn="l"/>
              </a:tabLst>
            </a:pPr>
            <a:r>
              <a:rPr lang="fa-IR" sz="2400" dirty="0" smtClean="0">
                <a:effectLst/>
                <a:cs typeface="B Nazanin" panose="00000400000000000000" pitchFamily="2" charset="-78"/>
              </a:rPr>
              <a:t>زنان باردار </a:t>
            </a:r>
            <a:r>
              <a:rPr lang="en-US" sz="2400" dirty="0" smtClean="0">
                <a:effectLst/>
                <a:cs typeface="B Nazanin" panose="00000400000000000000" pitchFamily="2" charset="-78"/>
              </a:rPr>
              <a:t>HIV </a:t>
            </a:r>
            <a:r>
              <a:rPr lang="fa-IR" sz="2400" dirty="0" smtClean="0">
                <a:effectLst/>
                <a:cs typeface="B Nazanin" panose="00000400000000000000" pitchFamily="2" charset="-78"/>
              </a:rPr>
              <a:t> مثبت که داروی پیشگیری در زمان بارداری دریافت نکرده </a:t>
            </a:r>
            <a:r>
              <a:rPr lang="fa-IR" sz="2400" dirty="0" err="1" smtClean="0">
                <a:effectLst/>
                <a:cs typeface="B Nazanin" panose="00000400000000000000" pitchFamily="2" charset="-78"/>
              </a:rPr>
              <a:t>اند</a:t>
            </a:r>
            <a:r>
              <a:rPr lang="fa-IR" sz="2400" dirty="0" smtClean="0">
                <a:effectLst/>
                <a:cs typeface="B Nazanin" panose="00000400000000000000" pitchFamily="2" charset="-78"/>
              </a:rPr>
              <a:t>.</a:t>
            </a:r>
          </a:p>
          <a:p>
            <a:pPr algn="just" rtl="1">
              <a:lnSpc>
                <a:spcPct val="115000"/>
              </a:lnSpc>
              <a:spcAft>
                <a:spcPts val="1000"/>
              </a:spcAft>
              <a:buFont typeface="Wingdings" panose="05000000000000000000" pitchFamily="2" charset="2"/>
              <a:buChar char="§"/>
              <a:tabLst>
                <a:tab pos="1634490" algn="l"/>
              </a:tabLst>
            </a:pPr>
            <a:r>
              <a:rPr lang="fa-IR" sz="2400" dirty="0">
                <a:cs typeface="B Nazanin" panose="00000400000000000000" pitchFamily="2" charset="-78"/>
              </a:rPr>
              <a:t>زنان بارداری که آزمایش تشخیص سریع </a:t>
            </a:r>
            <a:r>
              <a:rPr lang="en-US" sz="2400" dirty="0">
                <a:cs typeface="B Nazanin" panose="00000400000000000000" pitchFamily="2" charset="-78"/>
              </a:rPr>
              <a:t>HIV</a:t>
            </a:r>
            <a:r>
              <a:rPr lang="fa-IR" sz="2400" dirty="0">
                <a:cs typeface="B Nazanin" panose="00000400000000000000" pitchFamily="2" charset="-78"/>
              </a:rPr>
              <a:t> آنها در زمان زایمان مثبت شده است. </a:t>
            </a:r>
            <a:endParaRPr lang="en-US" sz="2400"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xmlns="" val="18802745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62" y="187927"/>
            <a:ext cx="11127828" cy="1246735"/>
          </a:xfrm>
        </p:spPr>
        <p:txBody>
          <a:bodyPr>
            <a:normAutofit fontScale="90000"/>
          </a:bodyPr>
          <a:lstStyle/>
          <a:p>
            <a:pPr algn="ctr" rtl="1">
              <a:lnSpc>
                <a:spcPct val="150000"/>
              </a:lnSpc>
            </a:pPr>
            <a:r>
              <a:rPr lang="fa-IR" sz="3200" dirty="0" smtClean="0">
                <a:cs typeface="B Titr" panose="00000700000000000000" pitchFamily="2" charset="-78"/>
              </a:rPr>
              <a:t>زایمان و پس از زایمان</a:t>
            </a:r>
            <a:r>
              <a:rPr lang="fa-IR" sz="3600" dirty="0" smtClean="0">
                <a:cs typeface="B Titr" panose="00000700000000000000" pitchFamily="2" charset="-78"/>
              </a:rPr>
              <a:t/>
            </a:r>
            <a:br>
              <a:rPr lang="fa-IR" sz="3600" dirty="0" smtClean="0">
                <a:cs typeface="B Titr" panose="00000700000000000000" pitchFamily="2" charset="-78"/>
              </a:rPr>
            </a:br>
            <a:r>
              <a:rPr lang="fa-IR" sz="2400" b="1" dirty="0">
                <a:cs typeface="B Titr" panose="00000700000000000000" pitchFamily="2" charset="-78"/>
              </a:rPr>
              <a:t>خدمت 2-3: پیشگیری دارویی </a:t>
            </a:r>
            <a:r>
              <a:rPr lang="en-US" sz="2400" b="1" dirty="0">
                <a:cs typeface="B Titr" panose="00000700000000000000" pitchFamily="2" charset="-78"/>
              </a:rPr>
              <a:t> HIV</a:t>
            </a:r>
            <a:r>
              <a:rPr lang="fa-IR" sz="2400" b="1" dirty="0">
                <a:cs typeface="B Titr" panose="00000700000000000000" pitchFamily="2" charset="-78"/>
              </a:rPr>
              <a:t> در حین زایمان</a:t>
            </a:r>
            <a:endParaRPr lang="en-US" sz="2400" dirty="0">
              <a:cs typeface="B Titr" panose="00000700000000000000" pitchFamily="2" charset="-78"/>
            </a:endParaRPr>
          </a:p>
        </p:txBody>
      </p:sp>
      <p:sp>
        <p:nvSpPr>
          <p:cNvPr id="3" name="Content Placeholder 2"/>
          <p:cNvSpPr>
            <a:spLocks noGrp="1"/>
          </p:cNvSpPr>
          <p:nvPr>
            <p:ph idx="1"/>
          </p:nvPr>
        </p:nvSpPr>
        <p:spPr>
          <a:xfrm>
            <a:off x="838200" y="1608083"/>
            <a:ext cx="10515600" cy="4568881"/>
          </a:xfrm>
        </p:spPr>
        <p:txBody>
          <a:bodyPr/>
          <a:lstStyle/>
          <a:p>
            <a:pPr marL="0" indent="0" algn="r" rtl="1">
              <a:buNone/>
            </a:pPr>
            <a:r>
              <a:rPr lang="fa-IR" b="1" dirty="0" smtClean="0">
                <a:cs typeface="B Nazanin" panose="00000400000000000000" pitchFamily="2" charset="-78"/>
              </a:rPr>
              <a:t>نحوه ارائه خدمت:</a:t>
            </a:r>
          </a:p>
          <a:p>
            <a:pPr lvl="0" algn="just" rtl="1">
              <a:lnSpc>
                <a:spcPct val="115000"/>
              </a:lnSpc>
              <a:spcAft>
                <a:spcPts val="0"/>
              </a:spcAft>
              <a:buFont typeface="Wingdings" panose="05000000000000000000" pitchFamily="2" charset="2"/>
              <a:buChar char="§"/>
              <a:tabLst>
                <a:tab pos="1634490" algn="l"/>
              </a:tabLst>
            </a:pPr>
            <a:r>
              <a:rPr lang="fa-IR" sz="2400" dirty="0" smtClean="0">
                <a:effectLst/>
                <a:cs typeface="B Nazanin" panose="00000400000000000000" pitchFamily="2" charset="-78"/>
              </a:rPr>
              <a:t>داروهای مورد نیاز </a:t>
            </a:r>
            <a:r>
              <a:rPr lang="fa-IR" sz="2400" dirty="0" err="1" smtClean="0">
                <a:effectLst/>
                <a:cs typeface="B Nazanin" panose="00000400000000000000" pitchFamily="2" charset="-78"/>
              </a:rPr>
              <a:t>پروفیلاکسی</a:t>
            </a:r>
            <a:r>
              <a:rPr lang="fa-IR" sz="2400" dirty="0" smtClean="0">
                <a:effectLst/>
                <a:cs typeface="B Nazanin" panose="00000400000000000000" pitchFamily="2" charset="-78"/>
              </a:rPr>
              <a:t> و نحوه مصرف آن ها به تعداد 2 زن باردار</a:t>
            </a:r>
            <a:r>
              <a:rPr lang="en-US" sz="2400" dirty="0" smtClean="0">
                <a:effectLst/>
                <a:cs typeface="B Nazanin" panose="00000400000000000000" pitchFamily="2" charset="-78"/>
              </a:rPr>
              <a:t>HIV</a:t>
            </a:r>
            <a:r>
              <a:rPr lang="fa-IR" sz="2400" dirty="0" smtClean="0">
                <a:effectLst/>
                <a:cs typeface="B Nazanin" panose="00000400000000000000" pitchFamily="2" charset="-78"/>
              </a:rPr>
              <a:t> مثبت احتمالی و 2 نوزاد دراختیار دفتر پرستاری بیمارستان های منتخب قرار گیرد.</a:t>
            </a:r>
            <a:endParaRPr lang="en-US" sz="1800" dirty="0" smtClean="0">
              <a:effectLst/>
              <a:cs typeface="B Nazanin" panose="00000400000000000000" pitchFamily="2" charset="-78"/>
            </a:endParaRPr>
          </a:p>
          <a:p>
            <a:pPr lvl="0" algn="just" rtl="1">
              <a:lnSpc>
                <a:spcPct val="115000"/>
              </a:lnSpc>
              <a:spcAft>
                <a:spcPts val="0"/>
              </a:spcAft>
              <a:buFont typeface="Wingdings" panose="05000000000000000000" pitchFamily="2" charset="2"/>
              <a:buChar char="§"/>
              <a:tabLst>
                <a:tab pos="1634490" algn="l"/>
              </a:tabLst>
            </a:pPr>
            <a:r>
              <a:rPr lang="fa-IR" sz="2400" dirty="0" smtClean="0">
                <a:effectLst/>
                <a:cs typeface="B Nazanin" panose="00000400000000000000" pitchFamily="2" charset="-78"/>
              </a:rPr>
              <a:t>داروهای </a:t>
            </a:r>
            <a:r>
              <a:rPr lang="fa-IR" sz="2400" dirty="0" err="1" smtClean="0">
                <a:effectLst/>
                <a:cs typeface="B Nazanin" panose="00000400000000000000" pitchFamily="2" charset="-78"/>
              </a:rPr>
              <a:t>پروفیلاکسی</a:t>
            </a:r>
            <a:r>
              <a:rPr lang="fa-IR" sz="2400" dirty="0" smtClean="0">
                <a:effectLst/>
                <a:cs typeface="B Nazanin" panose="00000400000000000000" pitchFamily="2" charset="-78"/>
              </a:rPr>
              <a:t> مادر در واحد مبارزه با بیماری های شهرستان ها نیز موجود باشد.</a:t>
            </a:r>
            <a:endParaRPr lang="en-US" sz="1800" dirty="0" smtClean="0">
              <a:effectLst/>
              <a:cs typeface="B Nazanin" panose="00000400000000000000" pitchFamily="2" charset="-78"/>
            </a:endParaRPr>
          </a:p>
          <a:p>
            <a:pPr lvl="0" algn="just" rtl="1">
              <a:lnSpc>
                <a:spcPct val="115000"/>
              </a:lnSpc>
              <a:spcAft>
                <a:spcPts val="1000"/>
              </a:spcAft>
              <a:buFont typeface="Wingdings" panose="05000000000000000000" pitchFamily="2" charset="2"/>
              <a:buChar char="§"/>
              <a:tabLst>
                <a:tab pos="1634490" algn="l"/>
              </a:tabLst>
            </a:pPr>
            <a:r>
              <a:rPr lang="fa-IR" sz="2400" dirty="0" smtClean="0">
                <a:effectLst/>
                <a:cs typeface="B Nazanin" panose="00000400000000000000" pitchFamily="2" charset="-78"/>
              </a:rPr>
              <a:t>سایر بیمارستان ها باید داروی مورد نیاز جهت </a:t>
            </a:r>
            <a:r>
              <a:rPr lang="fa-IR" sz="2400" dirty="0" err="1" smtClean="0">
                <a:effectLst/>
                <a:cs typeface="B Nazanin" panose="00000400000000000000" pitchFamily="2" charset="-78"/>
              </a:rPr>
              <a:t>پروفیلاکسی</a:t>
            </a:r>
            <a:r>
              <a:rPr lang="fa-IR" sz="2400" dirty="0" smtClean="0">
                <a:effectLst/>
                <a:cs typeface="B Nazanin" panose="00000400000000000000" pitchFamily="2" charset="-78"/>
              </a:rPr>
              <a:t> مادر باردار را از بیمارستان های مرجع و یا واحد مبارزه با بیماری های شهرستان ها تامین نمایند. </a:t>
            </a:r>
            <a:endParaRPr lang="en-US" sz="1800" dirty="0" smtClean="0">
              <a:effectLst/>
              <a:latin typeface="Calibri" panose="020F0502020204030204" pitchFamily="34" charset="0"/>
              <a:ea typeface="Calibri" panose="020F0502020204030204" pitchFamily="34" charset="0"/>
              <a:cs typeface="B Nazanin" panose="00000400000000000000" pitchFamily="2" charset="-78"/>
            </a:endParaRPr>
          </a:p>
          <a:p>
            <a:pPr marL="0" indent="0" algn="r" rtl="1">
              <a:buNone/>
            </a:pPr>
            <a:endParaRPr lang="en-US"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xmlns="" val="35023007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62" y="187927"/>
            <a:ext cx="11127828" cy="1246735"/>
          </a:xfrm>
        </p:spPr>
        <p:txBody>
          <a:bodyPr>
            <a:normAutofit/>
          </a:bodyPr>
          <a:lstStyle/>
          <a:p>
            <a:pPr algn="ctr" rtl="1">
              <a:lnSpc>
                <a:spcPct val="100000"/>
              </a:lnSpc>
            </a:pPr>
            <a:r>
              <a:rPr lang="fa-IR" sz="3600" dirty="0" smtClean="0">
                <a:cs typeface="B Titr" panose="00000700000000000000" pitchFamily="2" charset="-78"/>
              </a:rPr>
              <a:t>زایمان و پس از زایمان</a:t>
            </a:r>
            <a:br>
              <a:rPr lang="fa-IR" sz="3600" dirty="0" smtClean="0">
                <a:cs typeface="B Titr" panose="00000700000000000000" pitchFamily="2" charset="-78"/>
              </a:rPr>
            </a:br>
            <a:r>
              <a:rPr lang="fa-IR" sz="2400" b="1" dirty="0">
                <a:cs typeface="B Nazanin" panose="00000400000000000000" pitchFamily="2" charset="-78"/>
              </a:rPr>
              <a:t>خدمت 2-3: پیشگیری دارویی </a:t>
            </a:r>
            <a:r>
              <a:rPr lang="en-US" sz="2400" b="1" dirty="0">
                <a:cs typeface="B Nazanin" panose="00000400000000000000" pitchFamily="2" charset="-78"/>
              </a:rPr>
              <a:t> HIV</a:t>
            </a:r>
            <a:r>
              <a:rPr lang="fa-IR" sz="2400" b="1" dirty="0">
                <a:cs typeface="B Nazanin" panose="00000400000000000000" pitchFamily="2" charset="-78"/>
              </a:rPr>
              <a:t> در حین زایمان</a:t>
            </a:r>
            <a:endParaRPr lang="en-US" sz="2400" dirty="0">
              <a:cs typeface="B Nazanin" panose="00000400000000000000" pitchFamily="2" charset="-78"/>
            </a:endParaRPr>
          </a:p>
        </p:txBody>
      </p:sp>
      <p:sp>
        <p:nvSpPr>
          <p:cNvPr id="3" name="Content Placeholder 2"/>
          <p:cNvSpPr>
            <a:spLocks noGrp="1"/>
          </p:cNvSpPr>
          <p:nvPr>
            <p:ph idx="1"/>
          </p:nvPr>
        </p:nvSpPr>
        <p:spPr>
          <a:xfrm>
            <a:off x="444062" y="1608083"/>
            <a:ext cx="11127828" cy="4568881"/>
          </a:xfrm>
        </p:spPr>
        <p:txBody>
          <a:bodyPr>
            <a:normAutofit/>
          </a:bodyPr>
          <a:lstStyle/>
          <a:p>
            <a:pPr marL="0" indent="0" algn="just" rtl="1">
              <a:lnSpc>
                <a:spcPct val="115000"/>
              </a:lnSpc>
              <a:spcAft>
                <a:spcPts val="1000"/>
              </a:spcAft>
              <a:buNone/>
              <a:tabLst>
                <a:tab pos="1634490" algn="l"/>
              </a:tabLst>
            </a:pPr>
            <a:r>
              <a:rPr lang="fa-IR" sz="2400" b="1" dirty="0" smtClean="0">
                <a:cs typeface="B Nazanin" panose="00000400000000000000" pitchFamily="2" charset="-78"/>
              </a:rPr>
              <a:t>الف-نحوه ارائه خدمت به زنان </a:t>
            </a:r>
            <a:r>
              <a:rPr lang="fa-IR" sz="2400" b="1" dirty="0" smtClean="0">
                <a:effectLst/>
                <a:cs typeface="B Nazanin" panose="00000400000000000000" pitchFamily="2" charset="-78"/>
              </a:rPr>
              <a:t>باردار </a:t>
            </a:r>
            <a:r>
              <a:rPr lang="en-US" sz="2400" b="1" dirty="0" smtClean="0">
                <a:effectLst/>
                <a:cs typeface="B Nazanin" panose="00000400000000000000" pitchFamily="2" charset="-78"/>
              </a:rPr>
              <a:t>HIV</a:t>
            </a:r>
            <a:r>
              <a:rPr lang="fa-IR" sz="2400" b="1" dirty="0" smtClean="0">
                <a:effectLst/>
                <a:cs typeface="B Nazanin" panose="00000400000000000000" pitchFamily="2" charset="-78"/>
              </a:rPr>
              <a:t> مثبت که داروی پیشگیری در زمان بارداری دریافت نکرده </a:t>
            </a:r>
            <a:r>
              <a:rPr lang="fa-IR" sz="2400" b="1" dirty="0" err="1" smtClean="0">
                <a:effectLst/>
                <a:cs typeface="B Nazanin" panose="00000400000000000000" pitchFamily="2" charset="-78"/>
              </a:rPr>
              <a:t>اند</a:t>
            </a:r>
            <a:r>
              <a:rPr lang="fa-IR" sz="2400" b="1" dirty="0" smtClean="0">
                <a:effectLst/>
                <a:cs typeface="B Nazanin" panose="00000400000000000000" pitchFamily="2" charset="-78"/>
              </a:rPr>
              <a:t>:</a:t>
            </a:r>
          </a:p>
          <a:p>
            <a:pPr algn="just" rtl="1">
              <a:lnSpc>
                <a:spcPct val="150000"/>
              </a:lnSpc>
              <a:spcAft>
                <a:spcPts val="1000"/>
              </a:spcAft>
              <a:buFont typeface="Wingdings" panose="05000000000000000000" pitchFamily="2" charset="2"/>
              <a:buChar char="§"/>
              <a:tabLst>
                <a:tab pos="1634490" algn="l"/>
              </a:tabLst>
            </a:pPr>
            <a:r>
              <a:rPr lang="fa-IR" sz="2000" dirty="0" smtClean="0">
                <a:effectLst/>
                <a:cs typeface="B Nazanin" panose="00000400000000000000" pitchFamily="2" charset="-78"/>
              </a:rPr>
              <a:t>شروع درمان </a:t>
            </a:r>
            <a:r>
              <a:rPr lang="fa-IR" sz="2000" dirty="0" err="1" smtClean="0">
                <a:effectLst/>
                <a:cs typeface="B Nazanin" panose="00000400000000000000" pitchFamily="2" charset="-78"/>
              </a:rPr>
              <a:t>پروفیلاکسی</a:t>
            </a:r>
            <a:r>
              <a:rPr lang="fa-IR" sz="2000" dirty="0" smtClean="0">
                <a:effectLst/>
                <a:cs typeface="B Nazanin" panose="00000400000000000000" pitchFamily="2" charset="-78"/>
              </a:rPr>
              <a:t> طبق دستورالعمل پیشگیری از انتقال مادر به کودک توسط پزشک آنکال زایشگاه می باشد، داروهای مورد نیاز یا در بیمارستان موجود است و یا از طریق بیمارستان های منتخب و یا واحد مبارزه با بیماری های شهرستان تامین گردد.</a:t>
            </a:r>
            <a:endParaRPr lang="en-US" sz="1600" dirty="0" smtClean="0">
              <a:effectLst/>
              <a:latin typeface="Calibri" panose="020F0502020204030204" pitchFamily="34" charset="0"/>
              <a:ea typeface="Calibri" panose="020F0502020204030204" pitchFamily="34" charset="0"/>
              <a:cs typeface="B Nazanin" panose="00000400000000000000" pitchFamily="2" charset="-78"/>
            </a:endParaRPr>
          </a:p>
          <a:p>
            <a:pPr algn="just" rtl="1">
              <a:lnSpc>
                <a:spcPct val="150000"/>
              </a:lnSpc>
              <a:spcAft>
                <a:spcPts val="1000"/>
              </a:spcAft>
              <a:buFont typeface="Wingdings" panose="05000000000000000000" pitchFamily="2" charset="2"/>
              <a:buChar char="§"/>
              <a:tabLst>
                <a:tab pos="1634490" algn="l"/>
              </a:tabLst>
            </a:pPr>
            <a:r>
              <a:rPr lang="fa-IR" sz="2000" dirty="0" smtClean="0">
                <a:effectLst/>
                <a:cs typeface="B Nazanin" panose="00000400000000000000" pitchFamily="2" charset="-78"/>
              </a:rPr>
              <a:t>مورد به پرستار کنترل عفونت گزارش گردد.</a:t>
            </a:r>
          </a:p>
          <a:p>
            <a:pPr algn="just" rtl="1">
              <a:lnSpc>
                <a:spcPct val="150000"/>
              </a:lnSpc>
              <a:spcAft>
                <a:spcPts val="1000"/>
              </a:spcAft>
              <a:buFont typeface="Wingdings" panose="05000000000000000000" pitchFamily="2" charset="2"/>
              <a:buChar char="§"/>
              <a:tabLst>
                <a:tab pos="1634490" algn="l"/>
              </a:tabLst>
            </a:pPr>
            <a:r>
              <a:rPr lang="fa-IR" sz="2000" dirty="0">
                <a:cs typeface="B Nazanin" panose="00000400000000000000" pitchFamily="2" charset="-78"/>
              </a:rPr>
              <a:t>هماهنگی جهت انجام زایمان به روش سزارین انجام پذیرد.</a:t>
            </a:r>
            <a:endParaRPr lang="en-US" sz="2000" dirty="0">
              <a:cs typeface="B Nazanin" panose="00000400000000000000" pitchFamily="2" charset="-78"/>
            </a:endParaRPr>
          </a:p>
          <a:p>
            <a:pPr algn="just" rtl="1">
              <a:lnSpc>
                <a:spcPct val="150000"/>
              </a:lnSpc>
              <a:spcAft>
                <a:spcPts val="1000"/>
              </a:spcAft>
              <a:buFont typeface="Wingdings" panose="05000000000000000000" pitchFamily="2" charset="2"/>
              <a:buChar char="§"/>
              <a:tabLst>
                <a:tab pos="1634490" algn="l"/>
              </a:tabLst>
            </a:pPr>
            <a:r>
              <a:rPr lang="fa-IR" sz="2000" dirty="0" smtClean="0">
                <a:effectLst/>
                <a:cs typeface="B Nazanin" panose="00000400000000000000" pitchFamily="2" charset="-78"/>
              </a:rPr>
              <a:t>بعد از زایمان ادامه </a:t>
            </a:r>
            <a:r>
              <a:rPr lang="fa-IR" sz="2000" dirty="0" err="1" smtClean="0">
                <a:effectLst/>
                <a:cs typeface="B Nazanin" panose="00000400000000000000" pitchFamily="2" charset="-78"/>
              </a:rPr>
              <a:t>پروفیلاکسی</a:t>
            </a:r>
            <a:r>
              <a:rPr lang="fa-IR" sz="2000" dirty="0" smtClean="0">
                <a:effectLst/>
                <a:cs typeface="B Nazanin" panose="00000400000000000000" pitchFamily="2" charset="-78"/>
              </a:rPr>
              <a:t> طبق دستورالعمل پیشگیری از انتقال مادر به کودک با هماهنگی متخصص عفونی مرکز مشاوره بیماری های رفتاری انجام یابد</a:t>
            </a:r>
            <a:r>
              <a:rPr lang="fa-IR" sz="1600" dirty="0" smtClean="0">
                <a:effectLst/>
                <a:cs typeface="B Nazanin" panose="00000400000000000000" pitchFamily="2" charset="-78"/>
              </a:rPr>
              <a:t>.</a:t>
            </a:r>
            <a:endParaRPr lang="en-US" sz="1200" dirty="0" smtClean="0">
              <a:effectLst/>
              <a:latin typeface="Calibri" panose="020F0502020204030204" pitchFamily="34" charset="0"/>
              <a:ea typeface="Calibri" panose="020F0502020204030204" pitchFamily="34" charset="0"/>
              <a:cs typeface="B Nazanin" panose="00000400000000000000" pitchFamily="2" charset="-78"/>
            </a:endParaRPr>
          </a:p>
          <a:p>
            <a:pPr algn="just" rtl="1">
              <a:lnSpc>
                <a:spcPct val="115000"/>
              </a:lnSpc>
              <a:spcAft>
                <a:spcPts val="1000"/>
              </a:spcAft>
              <a:buFont typeface="Wingdings" panose="05000000000000000000" pitchFamily="2" charset="2"/>
              <a:buChar char="ü"/>
              <a:tabLst>
                <a:tab pos="1634490" algn="l"/>
              </a:tabLst>
            </a:pPr>
            <a:endParaRPr lang="en-US" sz="1800" dirty="0" smtClean="0">
              <a:effectLst/>
              <a:latin typeface="Calibri" panose="020F0502020204030204" pitchFamily="34" charset="0"/>
              <a:ea typeface="Calibri" panose="020F0502020204030204" pitchFamily="34" charset="0"/>
              <a:cs typeface="B Nazanin" panose="00000400000000000000" pitchFamily="2" charset="-78"/>
            </a:endParaRPr>
          </a:p>
          <a:p>
            <a:pPr marL="0" indent="0" algn="r" rtl="1">
              <a:buNone/>
            </a:pPr>
            <a:endParaRPr lang="en-US"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xmlns="" val="33787811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62" y="187927"/>
            <a:ext cx="11127828" cy="1246735"/>
          </a:xfrm>
        </p:spPr>
        <p:txBody>
          <a:bodyPr>
            <a:normAutofit fontScale="90000"/>
          </a:bodyPr>
          <a:lstStyle/>
          <a:p>
            <a:pPr algn="ctr" rtl="1">
              <a:lnSpc>
                <a:spcPct val="150000"/>
              </a:lnSpc>
            </a:pPr>
            <a:r>
              <a:rPr lang="fa-IR" sz="3200" dirty="0" smtClean="0">
                <a:cs typeface="B Titr" panose="00000700000000000000" pitchFamily="2" charset="-78"/>
              </a:rPr>
              <a:t>زایمان و پس از زایمان</a:t>
            </a:r>
            <a:r>
              <a:rPr lang="fa-IR" sz="3600" dirty="0" smtClean="0">
                <a:cs typeface="B Titr" panose="00000700000000000000" pitchFamily="2" charset="-78"/>
              </a:rPr>
              <a:t/>
            </a:r>
            <a:br>
              <a:rPr lang="fa-IR" sz="3600" dirty="0" smtClean="0">
                <a:cs typeface="B Titr" panose="00000700000000000000" pitchFamily="2" charset="-78"/>
              </a:rPr>
            </a:br>
            <a:r>
              <a:rPr lang="fa-IR" sz="2400" b="1" dirty="0">
                <a:cs typeface="B Titr" panose="00000700000000000000" pitchFamily="2" charset="-78"/>
              </a:rPr>
              <a:t>خدمت 2-3: پیشگیری دارویی </a:t>
            </a:r>
            <a:r>
              <a:rPr lang="en-US" sz="2400" b="1" dirty="0">
                <a:cs typeface="B Titr" panose="00000700000000000000" pitchFamily="2" charset="-78"/>
              </a:rPr>
              <a:t> HIV</a:t>
            </a:r>
            <a:r>
              <a:rPr lang="fa-IR" sz="2400" b="1" dirty="0">
                <a:cs typeface="B Titr" panose="00000700000000000000" pitchFamily="2" charset="-78"/>
              </a:rPr>
              <a:t> در حین زایمان</a:t>
            </a:r>
            <a:endParaRPr lang="en-US" sz="2400" dirty="0">
              <a:cs typeface="B Titr" panose="00000700000000000000" pitchFamily="2" charset="-78"/>
            </a:endParaRPr>
          </a:p>
        </p:txBody>
      </p:sp>
      <p:sp>
        <p:nvSpPr>
          <p:cNvPr id="3" name="Content Placeholder 2"/>
          <p:cNvSpPr>
            <a:spLocks noGrp="1"/>
          </p:cNvSpPr>
          <p:nvPr>
            <p:ph idx="1"/>
          </p:nvPr>
        </p:nvSpPr>
        <p:spPr>
          <a:xfrm>
            <a:off x="444062" y="1608083"/>
            <a:ext cx="11127828" cy="4568881"/>
          </a:xfrm>
        </p:spPr>
        <p:txBody>
          <a:bodyPr>
            <a:normAutofit/>
          </a:bodyPr>
          <a:lstStyle/>
          <a:p>
            <a:pPr marL="0" indent="0" algn="just" rtl="1">
              <a:lnSpc>
                <a:spcPct val="115000"/>
              </a:lnSpc>
              <a:spcAft>
                <a:spcPts val="1000"/>
              </a:spcAft>
              <a:buNone/>
              <a:tabLst>
                <a:tab pos="1634490" algn="l"/>
              </a:tabLst>
            </a:pPr>
            <a:r>
              <a:rPr lang="fa-IR" sz="2400" b="1" dirty="0" smtClean="0">
                <a:effectLst/>
                <a:cs typeface="B Nazanin" panose="00000400000000000000" pitchFamily="2" charset="-78"/>
              </a:rPr>
              <a:t>ب) نحوه ارائه خدمت به زنان باردار </a:t>
            </a:r>
            <a:r>
              <a:rPr lang="en-US" sz="2400" b="1" dirty="0" smtClean="0">
                <a:effectLst/>
                <a:cs typeface="B Nazanin" panose="00000400000000000000" pitchFamily="2" charset="-78"/>
              </a:rPr>
              <a:t>HIV</a:t>
            </a:r>
            <a:r>
              <a:rPr lang="fa-IR" sz="2400" b="1" dirty="0" smtClean="0">
                <a:effectLst/>
                <a:cs typeface="B Nazanin" panose="00000400000000000000" pitchFamily="2" charset="-78"/>
              </a:rPr>
              <a:t> مثبت که داروی پیشگیری در زمان زایمان دریافت کردند: </a:t>
            </a:r>
            <a:endParaRPr lang="en-US" sz="1800" b="1" dirty="0" smtClean="0">
              <a:effectLst/>
              <a:cs typeface="B Nazanin" panose="00000400000000000000" pitchFamily="2" charset="-78"/>
            </a:endParaRPr>
          </a:p>
          <a:p>
            <a:pPr algn="just" rtl="1">
              <a:lnSpc>
                <a:spcPct val="150000"/>
              </a:lnSpc>
              <a:buFont typeface="Wingdings" panose="05000000000000000000" pitchFamily="2" charset="2"/>
              <a:buChar char="§"/>
              <a:tabLst>
                <a:tab pos="1634490" algn="l"/>
              </a:tabLst>
            </a:pPr>
            <a:r>
              <a:rPr lang="fa-IR" sz="2000" dirty="0" smtClean="0">
                <a:effectLst/>
                <a:cs typeface="B Nazanin" panose="00000400000000000000" pitchFamily="2" charset="-78"/>
              </a:rPr>
              <a:t>شروع درمان </a:t>
            </a:r>
            <a:r>
              <a:rPr lang="fa-IR" sz="2000" dirty="0" err="1" smtClean="0">
                <a:effectLst/>
                <a:cs typeface="B Nazanin" panose="00000400000000000000" pitchFamily="2" charset="-78"/>
              </a:rPr>
              <a:t>پروفیلاکسی</a:t>
            </a:r>
            <a:r>
              <a:rPr lang="fa-IR" sz="2000" dirty="0" smtClean="0">
                <a:effectLst/>
                <a:cs typeface="B Nazanin" panose="00000400000000000000" pitchFamily="2" charset="-78"/>
              </a:rPr>
              <a:t> طبق دستورالعمل پیشگیری از انتقال مادر به کودک توسط پزشک آنکال زایشگاه (دارو در بیمارستان موجود است و یا توسط مرکز مشاوره به بیمار و یا </a:t>
            </a:r>
            <a:r>
              <a:rPr lang="fa-IR" sz="2000" dirty="0" err="1" smtClean="0">
                <a:effectLst/>
                <a:cs typeface="B Nazanin" panose="00000400000000000000" pitchFamily="2" charset="-78"/>
              </a:rPr>
              <a:t>سوپروایزر</a:t>
            </a:r>
            <a:r>
              <a:rPr lang="fa-IR" sz="2000" dirty="0" smtClean="0">
                <a:effectLst/>
                <a:cs typeface="B Nazanin" panose="00000400000000000000" pitchFamily="2" charset="-78"/>
              </a:rPr>
              <a:t> بیمارستان تحویل داده شده است.)</a:t>
            </a:r>
            <a:endParaRPr lang="en-US" sz="1600" dirty="0" smtClean="0">
              <a:effectLst/>
              <a:cs typeface="B Nazanin" panose="00000400000000000000" pitchFamily="2" charset="-78"/>
            </a:endParaRPr>
          </a:p>
          <a:p>
            <a:pPr algn="just" rtl="1">
              <a:lnSpc>
                <a:spcPct val="150000"/>
              </a:lnSpc>
              <a:buFont typeface="Wingdings" panose="05000000000000000000" pitchFamily="2" charset="2"/>
              <a:buChar char="§"/>
              <a:tabLst>
                <a:tab pos="1634490" algn="l"/>
              </a:tabLst>
            </a:pPr>
            <a:r>
              <a:rPr lang="fa-IR" sz="2000" dirty="0" smtClean="0">
                <a:effectLst/>
                <a:cs typeface="B Nazanin" panose="00000400000000000000" pitchFamily="2" charset="-78"/>
              </a:rPr>
              <a:t>مورد به پرستار کنترل عفونت گزارش گردد.</a:t>
            </a:r>
            <a:endParaRPr lang="en-US" sz="1600" dirty="0" smtClean="0">
              <a:effectLst/>
              <a:cs typeface="B Nazanin" panose="00000400000000000000" pitchFamily="2" charset="-78"/>
            </a:endParaRPr>
          </a:p>
          <a:p>
            <a:pPr algn="just" rtl="1">
              <a:lnSpc>
                <a:spcPct val="150000"/>
              </a:lnSpc>
              <a:spcAft>
                <a:spcPts val="1000"/>
              </a:spcAft>
              <a:buFont typeface="Wingdings" panose="05000000000000000000" pitchFamily="2" charset="2"/>
              <a:buChar char="§"/>
              <a:tabLst>
                <a:tab pos="1634490" algn="l"/>
              </a:tabLst>
            </a:pPr>
            <a:r>
              <a:rPr lang="fa-IR" sz="2000" dirty="0" smtClean="0">
                <a:effectLst/>
                <a:cs typeface="B Nazanin" panose="00000400000000000000" pitchFamily="2" charset="-78"/>
              </a:rPr>
              <a:t>جهت انجام زایمان به روش سزارین هماهنگی گردد.</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xmlns="" val="13332789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62" y="0"/>
            <a:ext cx="11127828" cy="1246735"/>
          </a:xfrm>
        </p:spPr>
        <p:txBody>
          <a:bodyPr>
            <a:normAutofit fontScale="90000"/>
          </a:bodyPr>
          <a:lstStyle/>
          <a:p>
            <a:pPr algn="ctr" rtl="1">
              <a:lnSpc>
                <a:spcPct val="150000"/>
              </a:lnSpc>
            </a:pPr>
            <a:r>
              <a:rPr lang="fa-IR" sz="3200" dirty="0" smtClean="0">
                <a:cs typeface="B Titr" panose="00000700000000000000" pitchFamily="2" charset="-78"/>
              </a:rPr>
              <a:t>زایمان و پس از زایمان</a:t>
            </a:r>
            <a:r>
              <a:rPr lang="fa-IR" sz="3600" dirty="0" smtClean="0">
                <a:cs typeface="B Titr" panose="00000700000000000000" pitchFamily="2" charset="-78"/>
              </a:rPr>
              <a:t/>
            </a:r>
            <a:br>
              <a:rPr lang="fa-IR" sz="3600" dirty="0" smtClean="0">
                <a:cs typeface="B Titr" panose="00000700000000000000" pitchFamily="2" charset="-78"/>
              </a:rPr>
            </a:br>
            <a:r>
              <a:rPr lang="fa-IR" sz="2400" b="1" dirty="0">
                <a:cs typeface="B Titr" panose="00000700000000000000" pitchFamily="2" charset="-78"/>
              </a:rPr>
              <a:t>خدمت 2-3: پیشگیری دارویی </a:t>
            </a:r>
            <a:r>
              <a:rPr lang="en-US" sz="2400" b="1" dirty="0">
                <a:cs typeface="B Titr" panose="00000700000000000000" pitchFamily="2" charset="-78"/>
              </a:rPr>
              <a:t> HIV</a:t>
            </a:r>
            <a:r>
              <a:rPr lang="fa-IR" sz="2400" b="1" dirty="0">
                <a:cs typeface="B Titr" panose="00000700000000000000" pitchFamily="2" charset="-78"/>
              </a:rPr>
              <a:t> در حین زایمان</a:t>
            </a:r>
            <a:endParaRPr lang="en-US" sz="2400" dirty="0">
              <a:cs typeface="B Titr" panose="00000700000000000000" pitchFamily="2" charset="-78"/>
            </a:endParaRPr>
          </a:p>
        </p:txBody>
      </p:sp>
      <p:sp>
        <p:nvSpPr>
          <p:cNvPr id="3" name="Content Placeholder 2"/>
          <p:cNvSpPr>
            <a:spLocks noGrp="1"/>
          </p:cNvSpPr>
          <p:nvPr>
            <p:ph idx="1"/>
          </p:nvPr>
        </p:nvSpPr>
        <p:spPr>
          <a:xfrm>
            <a:off x="444062" y="1246735"/>
            <a:ext cx="11127828" cy="5248658"/>
          </a:xfrm>
        </p:spPr>
        <p:txBody>
          <a:bodyPr>
            <a:normAutofit fontScale="92500"/>
          </a:bodyPr>
          <a:lstStyle/>
          <a:p>
            <a:pPr marL="0" indent="0" algn="just" rtl="1">
              <a:lnSpc>
                <a:spcPct val="115000"/>
              </a:lnSpc>
              <a:spcAft>
                <a:spcPts val="1000"/>
              </a:spcAft>
              <a:buNone/>
              <a:tabLst>
                <a:tab pos="1634490" algn="l"/>
              </a:tabLst>
            </a:pPr>
            <a:r>
              <a:rPr lang="fa-IR" sz="2400" b="1" dirty="0" smtClean="0">
                <a:effectLst/>
                <a:cs typeface="B Nazanin" panose="00000400000000000000" pitchFamily="2" charset="-78"/>
              </a:rPr>
              <a:t>ج) نحوه </a:t>
            </a:r>
            <a:r>
              <a:rPr lang="fa-IR" sz="2400" b="1" dirty="0" smtClean="0">
                <a:cs typeface="B Nazanin" panose="00000400000000000000" pitchFamily="2" charset="-78"/>
              </a:rPr>
              <a:t>ارائه خدمت به </a:t>
            </a:r>
            <a:r>
              <a:rPr lang="fa-IR" sz="2400" b="1" dirty="0" smtClean="0">
                <a:effectLst/>
                <a:cs typeface="B Nazanin" panose="00000400000000000000" pitchFamily="2" charset="-78"/>
              </a:rPr>
              <a:t>زنان باردار که آزمایش تشخیص سریع </a:t>
            </a:r>
            <a:r>
              <a:rPr lang="en-US" sz="2400" b="1" dirty="0" smtClean="0">
                <a:effectLst/>
                <a:cs typeface="B Nazanin" panose="00000400000000000000" pitchFamily="2" charset="-78"/>
              </a:rPr>
              <a:t>HIV</a:t>
            </a:r>
            <a:r>
              <a:rPr lang="fa-IR" sz="2400" b="1" dirty="0" smtClean="0">
                <a:effectLst/>
                <a:cs typeface="B Nazanin" panose="00000400000000000000" pitchFamily="2" charset="-78"/>
              </a:rPr>
              <a:t> آنها در زمان زایمان مثبت گشته است: </a:t>
            </a:r>
            <a:endParaRPr lang="en-US" sz="2400" b="1" dirty="0" smtClean="0">
              <a:effectLst/>
              <a:cs typeface="B Nazanin" panose="00000400000000000000" pitchFamily="2" charset="-78"/>
            </a:endParaRPr>
          </a:p>
          <a:p>
            <a:pPr algn="just" rtl="1">
              <a:lnSpc>
                <a:spcPct val="115000"/>
              </a:lnSpc>
              <a:buFont typeface="Wingdings" panose="05000000000000000000" pitchFamily="2" charset="2"/>
              <a:buChar char="§"/>
              <a:tabLst>
                <a:tab pos="1634490" algn="l"/>
              </a:tabLst>
            </a:pPr>
            <a:r>
              <a:rPr lang="fa-IR" sz="2000" dirty="0" err="1" smtClean="0">
                <a:effectLst/>
                <a:cs typeface="B Nazanin" panose="00000400000000000000" pitchFamily="2" charset="-78"/>
              </a:rPr>
              <a:t>مامای</a:t>
            </a:r>
            <a:r>
              <a:rPr lang="fa-IR" sz="2000" dirty="0" smtClean="0">
                <a:effectLst/>
                <a:cs typeface="B Nazanin" panose="00000400000000000000" pitchFamily="2" charset="-78"/>
              </a:rPr>
              <a:t> زایشگاه یا </a:t>
            </a:r>
            <a:r>
              <a:rPr lang="fa-IR" sz="2000" dirty="0" err="1" smtClean="0">
                <a:effectLst/>
                <a:cs typeface="B Nazanin" panose="00000400000000000000" pitchFamily="2" charset="-78"/>
              </a:rPr>
              <a:t>سوپروایزر</a:t>
            </a:r>
            <a:r>
              <a:rPr lang="fa-IR" sz="2000" dirty="0" smtClean="0">
                <a:effectLst/>
                <a:cs typeface="B Nazanin" panose="00000400000000000000" pitchFamily="2" charset="-78"/>
              </a:rPr>
              <a:t> جواب آزمایش مثبت را به پزشک </a:t>
            </a:r>
            <a:r>
              <a:rPr lang="fa-IR" sz="2000" dirty="0" err="1" smtClean="0">
                <a:effectLst/>
                <a:cs typeface="B Nazanin" panose="00000400000000000000" pitchFamily="2" charset="-78"/>
              </a:rPr>
              <a:t>انکال</a:t>
            </a:r>
            <a:r>
              <a:rPr lang="fa-IR" sz="2000" dirty="0" smtClean="0">
                <a:effectLst/>
                <a:cs typeface="B Nazanin" panose="00000400000000000000" pitchFamily="2" charset="-78"/>
              </a:rPr>
              <a:t> گزارش نماید.</a:t>
            </a:r>
            <a:endParaRPr lang="en-US" sz="2000" dirty="0" smtClean="0">
              <a:effectLst/>
              <a:cs typeface="B Nazanin" panose="00000400000000000000" pitchFamily="2" charset="-78"/>
            </a:endParaRPr>
          </a:p>
          <a:p>
            <a:pPr algn="just" rtl="1">
              <a:lnSpc>
                <a:spcPct val="115000"/>
              </a:lnSpc>
              <a:buFont typeface="Wingdings" panose="05000000000000000000" pitchFamily="2" charset="2"/>
              <a:buChar char="§"/>
              <a:tabLst>
                <a:tab pos="1634490" algn="l"/>
              </a:tabLst>
            </a:pPr>
            <a:r>
              <a:rPr lang="fa-IR" sz="2000" dirty="0" smtClean="0">
                <a:effectLst/>
                <a:cs typeface="B Nazanin" panose="00000400000000000000" pitchFamily="2" charset="-78"/>
              </a:rPr>
              <a:t>داروی مورد نیاز جهت </a:t>
            </a:r>
            <a:r>
              <a:rPr lang="fa-IR" sz="2000" dirty="0" err="1" smtClean="0">
                <a:effectLst/>
                <a:cs typeface="B Nazanin" panose="00000400000000000000" pitchFamily="2" charset="-78"/>
              </a:rPr>
              <a:t>پروفیلاکسی</a:t>
            </a:r>
            <a:r>
              <a:rPr lang="fa-IR" sz="2000" dirty="0" smtClean="0">
                <a:effectLst/>
                <a:cs typeface="B Nazanin" panose="00000400000000000000" pitchFamily="2" charset="-78"/>
              </a:rPr>
              <a:t> یا در بیمارستان موجود است و یا از طریق بیمارستان های منتخب و یا واحد مبارزه با بیماری های شهرستان تامین گردد.</a:t>
            </a:r>
            <a:endParaRPr lang="en-US" sz="2000" dirty="0" smtClean="0">
              <a:effectLst/>
              <a:cs typeface="B Nazanin" panose="00000400000000000000" pitchFamily="2" charset="-78"/>
            </a:endParaRPr>
          </a:p>
          <a:p>
            <a:pPr algn="just" rtl="1">
              <a:lnSpc>
                <a:spcPct val="115000"/>
              </a:lnSpc>
              <a:buFont typeface="Wingdings" panose="05000000000000000000" pitchFamily="2" charset="2"/>
              <a:buChar char="§"/>
              <a:tabLst>
                <a:tab pos="1634490" algn="l"/>
              </a:tabLst>
            </a:pPr>
            <a:r>
              <a:rPr lang="fa-IR" sz="2000" dirty="0" smtClean="0">
                <a:effectLst/>
                <a:cs typeface="B Nazanin" panose="00000400000000000000" pitchFamily="2" charset="-78"/>
              </a:rPr>
              <a:t>پزشک آنکال بدون معطل شدن جهت تست تکمیلی مادر نسبت به شروع </a:t>
            </a:r>
            <a:r>
              <a:rPr lang="fa-IR" sz="2000" dirty="0" err="1" smtClean="0">
                <a:effectLst/>
                <a:cs typeface="B Nazanin" panose="00000400000000000000" pitchFamily="2" charset="-78"/>
              </a:rPr>
              <a:t>پروفیلاکسی</a:t>
            </a:r>
            <a:r>
              <a:rPr lang="fa-IR" sz="2000" dirty="0" smtClean="0">
                <a:effectLst/>
                <a:cs typeface="B Nazanin" panose="00000400000000000000" pitchFamily="2" charset="-78"/>
              </a:rPr>
              <a:t> دارویی براساس پروتکل مربوطه اقدام نماید و </a:t>
            </a:r>
            <a:r>
              <a:rPr lang="fa-IR" sz="2000" dirty="0" err="1" smtClean="0">
                <a:effectLst/>
                <a:cs typeface="B Nazanin" panose="00000400000000000000" pitchFamily="2" charset="-78"/>
              </a:rPr>
              <a:t>پروفیلاکسی</a:t>
            </a:r>
            <a:r>
              <a:rPr lang="fa-IR" sz="2000" dirty="0" smtClean="0">
                <a:effectLst/>
                <a:cs typeface="B Nazanin" panose="00000400000000000000" pitchFamily="2" charset="-78"/>
              </a:rPr>
              <a:t> نوزاد و سایر اقدامات نیز انجام دهد.</a:t>
            </a:r>
            <a:endParaRPr lang="en-US" sz="2000" dirty="0" smtClean="0">
              <a:effectLst/>
              <a:cs typeface="B Nazanin" panose="00000400000000000000" pitchFamily="2" charset="-78"/>
            </a:endParaRPr>
          </a:p>
          <a:p>
            <a:pPr algn="just" rtl="1">
              <a:lnSpc>
                <a:spcPct val="115000"/>
              </a:lnSpc>
              <a:spcAft>
                <a:spcPts val="1000"/>
              </a:spcAft>
              <a:buFont typeface="Wingdings" panose="05000000000000000000" pitchFamily="2" charset="2"/>
              <a:buChar char="§"/>
              <a:tabLst>
                <a:tab pos="1634490" algn="l"/>
              </a:tabLst>
            </a:pPr>
            <a:r>
              <a:rPr lang="fa-IR" sz="2000" dirty="0" smtClean="0">
                <a:effectLst/>
                <a:cs typeface="B Nazanin" panose="00000400000000000000" pitchFamily="2" charset="-78"/>
              </a:rPr>
              <a:t>تست تاییدی </a:t>
            </a:r>
            <a:r>
              <a:rPr lang="en-US" sz="2000" dirty="0" smtClean="0">
                <a:effectLst/>
                <a:cs typeface="B Nazanin" panose="00000400000000000000" pitchFamily="2" charset="-78"/>
              </a:rPr>
              <a:t>HIV</a:t>
            </a:r>
            <a:r>
              <a:rPr lang="fa-IR" sz="2000" dirty="0" smtClean="0">
                <a:effectLst/>
                <a:cs typeface="B Nazanin" panose="00000400000000000000" pitchFamily="2" charset="-78"/>
              </a:rPr>
              <a:t> جهت زن باردار ارسال گردد.</a:t>
            </a:r>
            <a:endParaRPr lang="en-US" sz="2000" dirty="0" smtClean="0">
              <a:effectLst/>
              <a:latin typeface="Calibri" panose="020F0502020204030204" pitchFamily="34" charset="0"/>
              <a:ea typeface="Calibri" panose="020F0502020204030204" pitchFamily="34" charset="0"/>
              <a:cs typeface="B Nazanin" panose="00000400000000000000" pitchFamily="2" charset="-78"/>
            </a:endParaRPr>
          </a:p>
          <a:p>
            <a:pPr algn="just" rtl="1">
              <a:lnSpc>
                <a:spcPct val="115000"/>
              </a:lnSpc>
              <a:spcAft>
                <a:spcPts val="1000"/>
              </a:spcAft>
              <a:buFont typeface="Wingdings" panose="05000000000000000000" pitchFamily="2" charset="2"/>
              <a:buChar char="§"/>
              <a:tabLst>
                <a:tab pos="1634490" algn="l"/>
              </a:tabLst>
            </a:pPr>
            <a:r>
              <a:rPr lang="fa-IR" sz="2000" dirty="0" smtClean="0">
                <a:effectLst/>
                <a:latin typeface="Calibri" panose="020F0502020204030204" pitchFamily="34" charset="0"/>
                <a:ea typeface="Calibri" panose="020F0502020204030204" pitchFamily="34" charset="0"/>
                <a:cs typeface="B Nazanin" panose="00000400000000000000" pitchFamily="2" charset="-78"/>
              </a:rPr>
              <a:t>مورد به پرستار کنترل عفونت گزارش شود</a:t>
            </a:r>
          </a:p>
          <a:p>
            <a:pPr algn="just" rtl="1">
              <a:lnSpc>
                <a:spcPct val="115000"/>
              </a:lnSpc>
              <a:buFont typeface="Wingdings" panose="05000000000000000000" pitchFamily="2" charset="2"/>
              <a:buChar char="§"/>
              <a:tabLst>
                <a:tab pos="1634490" algn="l"/>
              </a:tabLst>
            </a:pPr>
            <a:r>
              <a:rPr lang="fa-IR" sz="2000" dirty="0" smtClean="0">
                <a:effectLst/>
                <a:cs typeface="B Nazanin" panose="00000400000000000000" pitchFamily="2" charset="-78"/>
              </a:rPr>
              <a:t>جهت انجام زایمان به روش سزارین هماهنگی گردد.</a:t>
            </a:r>
            <a:endParaRPr lang="en-US" sz="2000" dirty="0" smtClean="0">
              <a:effectLst/>
              <a:cs typeface="B Nazanin" panose="00000400000000000000" pitchFamily="2" charset="-78"/>
            </a:endParaRPr>
          </a:p>
          <a:p>
            <a:pPr algn="just" rtl="1">
              <a:lnSpc>
                <a:spcPct val="115000"/>
              </a:lnSpc>
              <a:spcAft>
                <a:spcPts val="1000"/>
              </a:spcAft>
              <a:buFont typeface="Wingdings" panose="05000000000000000000" pitchFamily="2" charset="2"/>
              <a:buChar char="§"/>
              <a:tabLst>
                <a:tab pos="1634490" algn="l"/>
              </a:tabLst>
            </a:pPr>
            <a:r>
              <a:rPr lang="fa-IR" sz="2000" dirty="0" smtClean="0">
                <a:effectLst/>
                <a:cs typeface="B Nazanin" panose="00000400000000000000" pitchFamily="2" charset="-78"/>
              </a:rPr>
              <a:t>بعد از زایمان ادامه </a:t>
            </a:r>
            <a:r>
              <a:rPr lang="fa-IR" sz="2000" dirty="0" err="1" smtClean="0">
                <a:effectLst/>
                <a:cs typeface="B Nazanin" panose="00000400000000000000" pitchFamily="2" charset="-78"/>
              </a:rPr>
              <a:t>پروفیلاکسی</a:t>
            </a:r>
            <a:r>
              <a:rPr lang="fa-IR" sz="2000" dirty="0" smtClean="0">
                <a:effectLst/>
                <a:cs typeface="B Nazanin" panose="00000400000000000000" pitchFamily="2" charset="-78"/>
              </a:rPr>
              <a:t> طبق دستورالعمل پیشگیری از انتقال مادر به کودک با هماهنگی متخصص عفونی مرکز مشاوره بیماری های رفتاری انجام یابد.</a:t>
            </a:r>
          </a:p>
          <a:p>
            <a:pPr marL="0" indent="0" algn="ctr" rtl="1">
              <a:lnSpc>
                <a:spcPct val="115000"/>
              </a:lnSpc>
              <a:spcAft>
                <a:spcPts val="1000"/>
              </a:spcAft>
              <a:buNone/>
              <a:tabLst>
                <a:tab pos="1634490" algn="l"/>
              </a:tabLst>
            </a:pPr>
            <a:r>
              <a:rPr lang="fa-IR" sz="1600" b="1" dirty="0" smtClean="0">
                <a:solidFill>
                  <a:srgbClr val="FFFF00"/>
                </a:solidFill>
                <a:effectLst/>
                <a:latin typeface="Calibri" panose="020F0502020204030204" pitchFamily="34" charset="0"/>
                <a:ea typeface="Calibri" panose="020F0502020204030204" pitchFamily="34" charset="0"/>
                <a:cs typeface="B Mitra" panose="00000400000000000000" pitchFamily="2" charset="-78"/>
              </a:rPr>
              <a:t>گزارش تلفنی محرمانه و در اولین فرصت مشخصات (نام، آدرس و تلفن) موارد مثبت به واحد مبارزه با بیماری های شهرستان توسط پرستار کنترل عفونت انجام یابد.</a:t>
            </a:r>
            <a:r>
              <a:rPr lang="fa-IR" sz="1600" b="1" dirty="0" smtClean="0">
                <a:solidFill>
                  <a:srgbClr val="FFFF00"/>
                </a:solidFill>
                <a:latin typeface="Calibri" panose="020F0502020204030204" pitchFamily="34" charset="0"/>
                <a:ea typeface="Calibri" panose="020F0502020204030204" pitchFamily="34" charset="0"/>
              </a:rPr>
              <a:t> </a:t>
            </a:r>
            <a:endParaRPr lang="en-US" sz="1600" b="1" dirty="0" smtClean="0">
              <a:solidFill>
                <a:srgbClr val="FFFF00"/>
              </a:solidFill>
            </a:endParaRPr>
          </a:p>
          <a:p>
            <a:pPr algn="just" rtl="1">
              <a:lnSpc>
                <a:spcPct val="115000"/>
              </a:lnSpc>
              <a:spcAft>
                <a:spcPts val="1000"/>
              </a:spcAft>
              <a:buFont typeface="Wingdings" panose="05000000000000000000" pitchFamily="2" charset="2"/>
              <a:buChar char="ü"/>
              <a:tabLst>
                <a:tab pos="1634490" algn="l"/>
              </a:tabLst>
            </a:pPr>
            <a:endParaRPr lang="en-US" sz="1200" dirty="0">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xmlns="" val="12261315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62" y="187927"/>
            <a:ext cx="11127828" cy="1246735"/>
          </a:xfrm>
        </p:spPr>
        <p:txBody>
          <a:bodyPr>
            <a:normAutofit fontScale="90000"/>
          </a:bodyPr>
          <a:lstStyle/>
          <a:p>
            <a:pPr algn="ctr" rtl="1">
              <a:lnSpc>
                <a:spcPct val="150000"/>
              </a:lnSpc>
            </a:pPr>
            <a:r>
              <a:rPr lang="fa-IR" sz="3600" dirty="0" smtClean="0">
                <a:cs typeface="B Titr" panose="00000700000000000000" pitchFamily="2" charset="-78"/>
              </a:rPr>
              <a:t>زایمان و پس از زایمان</a:t>
            </a:r>
            <a:br>
              <a:rPr lang="fa-IR" sz="3600" dirty="0" smtClean="0">
                <a:cs typeface="B Titr" panose="00000700000000000000" pitchFamily="2" charset="-78"/>
              </a:rPr>
            </a:br>
            <a:r>
              <a:rPr lang="fa-IR" sz="2700" b="1" dirty="0">
                <a:cs typeface="B Titr" panose="00000700000000000000" pitchFamily="2" charset="-78"/>
              </a:rPr>
              <a:t>خدمت 3-3: مراقبت های ویژه در زمان زایمان و شیردهی</a:t>
            </a:r>
            <a:endParaRPr lang="en-US" sz="2400" dirty="0">
              <a:cs typeface="B Titr" panose="00000700000000000000" pitchFamily="2" charset="-78"/>
            </a:endParaRPr>
          </a:p>
        </p:txBody>
      </p:sp>
      <p:sp>
        <p:nvSpPr>
          <p:cNvPr id="3" name="Content Placeholder 2"/>
          <p:cNvSpPr>
            <a:spLocks noGrp="1"/>
          </p:cNvSpPr>
          <p:nvPr>
            <p:ph idx="1"/>
          </p:nvPr>
        </p:nvSpPr>
        <p:spPr>
          <a:xfrm>
            <a:off x="444062" y="2222938"/>
            <a:ext cx="11127828" cy="3954026"/>
          </a:xfrm>
        </p:spPr>
        <p:txBody>
          <a:bodyPr>
            <a:normAutofit/>
          </a:bodyPr>
          <a:lstStyle/>
          <a:p>
            <a:pPr marL="0" indent="0" algn="r" rtl="1">
              <a:buNone/>
            </a:pPr>
            <a:endParaRPr lang="fa-IR" sz="1800" dirty="0" smtClean="0">
              <a:cs typeface="B Nazanin" panose="00000400000000000000" pitchFamily="2" charset="-78"/>
            </a:endParaRPr>
          </a:p>
          <a:p>
            <a:pPr marL="0" indent="0" algn="r" rtl="1">
              <a:buNone/>
            </a:pPr>
            <a:r>
              <a:rPr lang="fa-IR" sz="2400" b="1" dirty="0" err="1" smtClean="0">
                <a:cs typeface="B Nazanin" panose="00000400000000000000" pitchFamily="2" charset="-78"/>
              </a:rPr>
              <a:t>واجدین</a:t>
            </a:r>
            <a:r>
              <a:rPr lang="fa-IR" sz="2400" b="1" dirty="0" smtClean="0">
                <a:cs typeface="B Nazanin" panose="00000400000000000000" pitchFamily="2" charset="-78"/>
              </a:rPr>
              <a:t> شرایط:</a:t>
            </a:r>
          </a:p>
          <a:p>
            <a:pPr marL="0" indent="0" algn="r" rtl="1">
              <a:buNone/>
            </a:pPr>
            <a:endParaRPr lang="fa-IR" sz="2400" b="1" dirty="0">
              <a:cs typeface="B Nazanin" panose="00000400000000000000" pitchFamily="2" charset="-78"/>
            </a:endParaRPr>
          </a:p>
          <a:p>
            <a:pPr marL="0" indent="0" algn="r" rtl="1">
              <a:lnSpc>
                <a:spcPct val="150000"/>
              </a:lnSpc>
              <a:buNone/>
            </a:pPr>
            <a:r>
              <a:rPr lang="fa-IR" sz="2000" dirty="0" smtClean="0">
                <a:cs typeface="B Nazanin" panose="00000400000000000000" pitchFamily="2" charset="-78"/>
              </a:rPr>
              <a:t>1- </a:t>
            </a:r>
            <a:r>
              <a:rPr lang="fa-IR" sz="2000" dirty="0">
                <a:cs typeface="B Nazanin" panose="00000400000000000000" pitchFamily="2" charset="-78"/>
              </a:rPr>
              <a:t>زنان باردار </a:t>
            </a:r>
            <a:r>
              <a:rPr lang="en-US" sz="2000" dirty="0">
                <a:cs typeface="B Nazanin" panose="00000400000000000000" pitchFamily="2" charset="-78"/>
              </a:rPr>
              <a:t>HIV </a:t>
            </a:r>
            <a:r>
              <a:rPr lang="fa-IR" sz="2000" dirty="0">
                <a:cs typeface="B Nazanin" panose="00000400000000000000" pitchFamily="2" charset="-78"/>
              </a:rPr>
              <a:t> مثبت</a:t>
            </a:r>
            <a:endParaRPr lang="en-US" sz="2000" dirty="0">
              <a:cs typeface="B Nazanin" panose="00000400000000000000" pitchFamily="2" charset="-78"/>
            </a:endParaRPr>
          </a:p>
          <a:p>
            <a:pPr marL="0" indent="0" algn="r" rtl="1">
              <a:lnSpc>
                <a:spcPct val="150000"/>
              </a:lnSpc>
              <a:buNone/>
            </a:pPr>
            <a:r>
              <a:rPr lang="fa-IR" sz="2000" dirty="0">
                <a:cs typeface="B Nazanin" panose="00000400000000000000" pitchFamily="2" charset="-78"/>
              </a:rPr>
              <a:t>2- زنان باردار که تست تشخیص سریع </a:t>
            </a:r>
            <a:r>
              <a:rPr lang="en-US" sz="2000" dirty="0">
                <a:cs typeface="B Nazanin" panose="00000400000000000000" pitchFamily="2" charset="-78"/>
              </a:rPr>
              <a:t>HIV</a:t>
            </a:r>
            <a:r>
              <a:rPr lang="fa-IR" sz="2000" dirty="0">
                <a:cs typeface="B Nazanin" panose="00000400000000000000" pitchFamily="2" charset="-78"/>
              </a:rPr>
              <a:t> آنها در زمان زایمان مثبت شده</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xmlns="" val="21090576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2450" y="1659723"/>
            <a:ext cx="11506200" cy="1293028"/>
          </a:xfrm>
        </p:spPr>
        <p:txBody>
          <a:bodyPr>
            <a:normAutofit fontScale="90000"/>
          </a:bodyPr>
          <a:lstStyle/>
          <a:p>
            <a:pPr algn="ctr" rtl="1">
              <a:lnSpc>
                <a:spcPct val="150000"/>
              </a:lnSpc>
            </a:pPr>
            <a:r>
              <a:rPr lang="fa-IR" sz="2400" dirty="0">
                <a:cs typeface="B Titr" panose="00000700000000000000" pitchFamily="2" charset="-78"/>
              </a:rPr>
              <a:t>پیوند</a:t>
            </a:r>
            <a:r>
              <a:rPr lang="fa-IR" sz="2400" dirty="0" smtClean="0">
                <a:cs typeface="B Titr" panose="00000700000000000000" pitchFamily="2" charset="-78"/>
              </a:rPr>
              <a:t> </a:t>
            </a:r>
            <a:r>
              <a:rPr lang="fa-IR" sz="2400" dirty="0" err="1">
                <a:cs typeface="B Titr" panose="00000700000000000000" pitchFamily="2" charset="-78"/>
              </a:rPr>
              <a:t>برنامه‌هاي</a:t>
            </a:r>
            <a:r>
              <a:rPr lang="fa-IR" sz="2400" dirty="0">
                <a:cs typeface="B Titr" panose="00000700000000000000" pitchFamily="2" charset="-78"/>
              </a:rPr>
              <a:t> سلامت </a:t>
            </a:r>
            <a:r>
              <a:rPr lang="fa-IR" sz="2400" dirty="0" err="1">
                <a:cs typeface="B Titr" panose="00000700000000000000" pitchFamily="2" charset="-78"/>
              </a:rPr>
              <a:t>باروري</a:t>
            </a:r>
            <a:r>
              <a:rPr lang="fa-IR" sz="2400" dirty="0">
                <a:cs typeface="B Titr" panose="00000700000000000000" pitchFamily="2" charset="-78"/>
              </a:rPr>
              <a:t> و </a:t>
            </a:r>
            <a:r>
              <a:rPr lang="fa-IR" sz="2400" dirty="0" err="1">
                <a:cs typeface="B Titr" panose="00000700000000000000" pitchFamily="2" charset="-78"/>
              </a:rPr>
              <a:t>برنامه‌هاي</a:t>
            </a:r>
            <a:r>
              <a:rPr lang="fa-IR" sz="2400" dirty="0">
                <a:cs typeface="B Titr" panose="00000700000000000000" pitchFamily="2" charset="-78"/>
              </a:rPr>
              <a:t> </a:t>
            </a:r>
            <a:r>
              <a:rPr lang="fa-IR" sz="2400" dirty="0" err="1" smtClean="0">
                <a:cs typeface="B Titr" panose="00000700000000000000" pitchFamily="2" charset="-78"/>
              </a:rPr>
              <a:t>كنترل</a:t>
            </a:r>
            <a:r>
              <a:rPr lang="fa-IR" sz="2400" dirty="0" smtClean="0">
                <a:cs typeface="B Titr" panose="00000700000000000000" pitchFamily="2" charset="-78"/>
              </a:rPr>
              <a:t> </a:t>
            </a:r>
            <a:r>
              <a:rPr lang="en-US" sz="2400" dirty="0" smtClean="0">
                <a:cs typeface="B Titr" panose="00000700000000000000" pitchFamily="2" charset="-78"/>
              </a:rPr>
              <a:t>HIV</a:t>
            </a:r>
            <a:r>
              <a:rPr lang="fa-IR" sz="2400" dirty="0" smtClean="0">
                <a:cs typeface="B Titr" panose="00000700000000000000" pitchFamily="2" charset="-78"/>
              </a:rPr>
              <a:t> و عفونتهای آمیزشی به منظور حذف انتقال </a:t>
            </a:r>
            <a:r>
              <a:rPr lang="en-US" sz="2400" dirty="0" smtClean="0">
                <a:cs typeface="B Titr" panose="00000700000000000000" pitchFamily="2" charset="-78"/>
              </a:rPr>
              <a:t>HIV</a:t>
            </a:r>
            <a:r>
              <a:rPr lang="fa-IR" sz="2400" dirty="0" smtClean="0">
                <a:cs typeface="B Titr" panose="00000700000000000000" pitchFamily="2" charset="-78"/>
              </a:rPr>
              <a:t> و سیفلیس از </a:t>
            </a:r>
            <a:r>
              <a:rPr lang="fa-IR" sz="2400" dirty="0">
                <a:cs typeface="B Titr" panose="00000700000000000000" pitchFamily="2" charset="-78"/>
              </a:rPr>
              <a:t>مادر به نوزاد بر چهار محور به شرح </a:t>
            </a:r>
            <a:r>
              <a:rPr lang="fa-IR" sz="2400" dirty="0" err="1">
                <a:cs typeface="B Titr" panose="00000700000000000000" pitchFamily="2" charset="-78"/>
              </a:rPr>
              <a:t>زير</a:t>
            </a:r>
            <a:r>
              <a:rPr lang="fa-IR" sz="2400" dirty="0">
                <a:cs typeface="B Titr" panose="00000700000000000000" pitchFamily="2" charset="-78"/>
              </a:rPr>
              <a:t> </a:t>
            </a:r>
            <a:r>
              <a:rPr lang="fa-IR" sz="2400" dirty="0" err="1">
                <a:cs typeface="B Titr" panose="00000700000000000000" pitchFamily="2" charset="-78"/>
              </a:rPr>
              <a:t>برنامه‌ريزي</a:t>
            </a:r>
            <a:r>
              <a:rPr lang="fa-IR" sz="2400" dirty="0">
                <a:cs typeface="B Titr" panose="00000700000000000000" pitchFamily="2" charset="-78"/>
              </a:rPr>
              <a:t> شده است:</a:t>
            </a:r>
            <a:r>
              <a:rPr lang="en-US" sz="3200" dirty="0">
                <a:cs typeface="B Titr" panose="00000700000000000000" pitchFamily="2" charset="-78"/>
              </a:rPr>
              <a:t/>
            </a:r>
            <a:br>
              <a:rPr lang="en-US" sz="3200" dirty="0">
                <a:cs typeface="B Titr" panose="00000700000000000000" pitchFamily="2" charset="-78"/>
              </a:rPr>
            </a:br>
            <a:endParaRPr lang="en-US" sz="3200" dirty="0"/>
          </a:p>
        </p:txBody>
      </p:sp>
      <p:sp>
        <p:nvSpPr>
          <p:cNvPr id="3" name="Content Placeholder 2"/>
          <p:cNvSpPr>
            <a:spLocks noGrp="1"/>
          </p:cNvSpPr>
          <p:nvPr>
            <p:ph idx="1"/>
          </p:nvPr>
        </p:nvSpPr>
        <p:spPr>
          <a:xfrm>
            <a:off x="685800" y="3390900"/>
            <a:ext cx="10820400" cy="2827785"/>
          </a:xfrm>
        </p:spPr>
        <p:txBody>
          <a:bodyPr/>
          <a:lstStyle/>
          <a:p>
            <a:pPr lvl="0" algn="r" rtl="1"/>
            <a:r>
              <a:rPr lang="fa-IR" sz="2400" b="1" dirty="0" smtClean="0">
                <a:cs typeface="B Nazanin" panose="00000400000000000000" pitchFamily="2" charset="-78"/>
              </a:rPr>
              <a:t>دوران </a:t>
            </a:r>
            <a:r>
              <a:rPr lang="fa-IR" sz="2400" b="1" dirty="0">
                <a:cs typeface="B Nazanin" panose="00000400000000000000" pitchFamily="2" charset="-78"/>
              </a:rPr>
              <a:t>قبل از </a:t>
            </a:r>
            <a:r>
              <a:rPr lang="fa-IR" sz="2400" b="1" dirty="0" err="1">
                <a:cs typeface="B Nazanin" panose="00000400000000000000" pitchFamily="2" charset="-78"/>
              </a:rPr>
              <a:t>بارداري</a:t>
            </a:r>
            <a:endParaRPr lang="en-US" sz="2400" b="1" dirty="0">
              <a:cs typeface="B Nazanin" panose="00000400000000000000" pitchFamily="2" charset="-78"/>
            </a:endParaRPr>
          </a:p>
          <a:p>
            <a:pPr lvl="0" algn="r" rtl="1"/>
            <a:r>
              <a:rPr lang="fa-IR" sz="2400" b="1" dirty="0">
                <a:cs typeface="B Nazanin" panose="00000400000000000000" pitchFamily="2" charset="-78"/>
              </a:rPr>
              <a:t>دوران </a:t>
            </a:r>
            <a:r>
              <a:rPr lang="fa-IR" sz="2400" b="1" dirty="0" err="1">
                <a:cs typeface="B Nazanin" panose="00000400000000000000" pitchFamily="2" charset="-78"/>
              </a:rPr>
              <a:t>بارداري</a:t>
            </a:r>
            <a:r>
              <a:rPr lang="fa-IR" sz="2400" b="1" dirty="0">
                <a:cs typeface="B Nazanin" panose="00000400000000000000" pitchFamily="2" charset="-78"/>
              </a:rPr>
              <a:t> </a:t>
            </a:r>
            <a:endParaRPr lang="en-US" sz="2400" b="1" dirty="0">
              <a:cs typeface="B Nazanin" panose="00000400000000000000" pitchFamily="2" charset="-78"/>
            </a:endParaRPr>
          </a:p>
          <a:p>
            <a:pPr lvl="0" algn="r" rtl="1"/>
            <a:r>
              <a:rPr lang="fa-IR" sz="2400" b="1" dirty="0">
                <a:cs typeface="B Nazanin" panose="00000400000000000000" pitchFamily="2" charset="-78"/>
              </a:rPr>
              <a:t>دوران </a:t>
            </a:r>
            <a:r>
              <a:rPr lang="fa-IR" sz="2400" b="1" dirty="0" err="1">
                <a:cs typeface="B Nazanin" panose="00000400000000000000" pitchFamily="2" charset="-78"/>
              </a:rPr>
              <a:t>زايمان</a:t>
            </a:r>
            <a:endParaRPr lang="en-US" sz="2400" b="1" dirty="0">
              <a:cs typeface="B Nazanin" panose="00000400000000000000" pitchFamily="2" charset="-78"/>
            </a:endParaRPr>
          </a:p>
          <a:p>
            <a:pPr lvl="0" algn="r" rtl="1"/>
            <a:r>
              <a:rPr lang="fa-IR" sz="2400" b="1" dirty="0">
                <a:cs typeface="B Nazanin" panose="00000400000000000000" pitchFamily="2" charset="-78"/>
              </a:rPr>
              <a:t>دوران </a:t>
            </a:r>
            <a:r>
              <a:rPr lang="fa-IR" sz="2400" b="1" dirty="0" err="1">
                <a:cs typeface="B Nazanin" panose="00000400000000000000" pitchFamily="2" charset="-78"/>
              </a:rPr>
              <a:t>نوزادي</a:t>
            </a:r>
            <a:r>
              <a:rPr lang="fa-IR" sz="2400" b="1" dirty="0">
                <a:cs typeface="B Nazanin" panose="00000400000000000000" pitchFamily="2" charset="-78"/>
              </a:rPr>
              <a:t>، شیرخوارگی و </a:t>
            </a:r>
            <a:r>
              <a:rPr lang="fa-IR" sz="2400" b="1" dirty="0" err="1">
                <a:cs typeface="B Nazanin" panose="00000400000000000000" pitchFamily="2" charset="-78"/>
              </a:rPr>
              <a:t>كودكي</a:t>
            </a:r>
            <a:endParaRPr lang="en-US" sz="2400" b="1" dirty="0">
              <a:cs typeface="B Nazanin" panose="00000400000000000000" pitchFamily="2" charset="-78"/>
            </a:endParaRPr>
          </a:p>
          <a:p>
            <a:pPr algn="r" rtl="1"/>
            <a:endParaRPr lang="en-US" dirty="0">
              <a:cs typeface="B Titr" panose="00000700000000000000" pitchFamily="2" charset="-78"/>
            </a:endParaRPr>
          </a:p>
        </p:txBody>
      </p:sp>
    </p:spTree>
    <p:extLst>
      <p:ext uri="{BB962C8B-B14F-4D97-AF65-F5344CB8AC3E}">
        <p14:creationId xmlns:p14="http://schemas.microsoft.com/office/powerpoint/2010/main" xmlns="" val="25096875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62" y="187927"/>
            <a:ext cx="11127828" cy="1246735"/>
          </a:xfrm>
        </p:spPr>
        <p:txBody>
          <a:bodyPr>
            <a:normAutofit fontScale="90000"/>
          </a:bodyPr>
          <a:lstStyle/>
          <a:p>
            <a:pPr algn="ctr" rtl="1">
              <a:lnSpc>
                <a:spcPct val="150000"/>
              </a:lnSpc>
            </a:pPr>
            <a:r>
              <a:rPr lang="fa-IR" sz="3600" dirty="0" smtClean="0">
                <a:cs typeface="B Titr" panose="00000700000000000000" pitchFamily="2" charset="-78"/>
              </a:rPr>
              <a:t>زایمان و پس از زایمان</a:t>
            </a:r>
            <a:br>
              <a:rPr lang="fa-IR" sz="3600" dirty="0" smtClean="0">
                <a:cs typeface="B Titr" panose="00000700000000000000" pitchFamily="2" charset="-78"/>
              </a:rPr>
            </a:br>
            <a:r>
              <a:rPr lang="fa-IR" sz="2700" b="1" dirty="0">
                <a:cs typeface="B Titr" panose="00000700000000000000" pitchFamily="2" charset="-78"/>
              </a:rPr>
              <a:t>خدمت 3-3: مراقبت های ویژه در زمان زایمان و شیردهی</a:t>
            </a:r>
            <a:endParaRPr lang="en-US" sz="2400" dirty="0">
              <a:cs typeface="B Titr" panose="00000700000000000000" pitchFamily="2" charset="-78"/>
            </a:endParaRPr>
          </a:p>
        </p:txBody>
      </p:sp>
      <p:sp>
        <p:nvSpPr>
          <p:cNvPr id="3" name="Content Placeholder 2"/>
          <p:cNvSpPr>
            <a:spLocks noGrp="1"/>
          </p:cNvSpPr>
          <p:nvPr>
            <p:ph idx="1"/>
          </p:nvPr>
        </p:nvSpPr>
        <p:spPr>
          <a:xfrm>
            <a:off x="444062" y="1797269"/>
            <a:ext cx="11127828" cy="4379695"/>
          </a:xfrm>
        </p:spPr>
        <p:txBody>
          <a:bodyPr>
            <a:normAutofit/>
          </a:bodyPr>
          <a:lstStyle/>
          <a:p>
            <a:pPr marL="0" indent="0" algn="r" rtl="1">
              <a:buNone/>
            </a:pPr>
            <a:r>
              <a:rPr lang="fa-IR" sz="2000" b="1" dirty="0">
                <a:cs typeface="B Nazanin" panose="00000400000000000000" pitchFamily="2" charset="-78"/>
              </a:rPr>
              <a:t>الف- </a:t>
            </a:r>
            <a:r>
              <a:rPr lang="fa-IR" sz="2000" b="1" dirty="0" smtClean="0">
                <a:cs typeface="B Nazanin" panose="00000400000000000000" pitchFamily="2" charset="-78"/>
              </a:rPr>
              <a:t>نحوه ارائه خدمت به زنان </a:t>
            </a:r>
            <a:r>
              <a:rPr lang="fa-IR" sz="2000" b="1" dirty="0">
                <a:cs typeface="B Nazanin" panose="00000400000000000000" pitchFamily="2" charset="-78"/>
              </a:rPr>
              <a:t>باردار </a:t>
            </a:r>
            <a:r>
              <a:rPr lang="en-US" sz="2000" b="1" dirty="0">
                <a:cs typeface="B Nazanin" panose="00000400000000000000" pitchFamily="2" charset="-78"/>
              </a:rPr>
              <a:t>HIV</a:t>
            </a:r>
            <a:r>
              <a:rPr lang="fa-IR" sz="2000" b="1" dirty="0">
                <a:cs typeface="B Nazanin" panose="00000400000000000000" pitchFamily="2" charset="-78"/>
              </a:rPr>
              <a:t> مثبت:</a:t>
            </a:r>
            <a:endParaRPr lang="en-US" sz="2000" b="1" dirty="0">
              <a:cs typeface="B Nazanin" panose="00000400000000000000" pitchFamily="2" charset="-78"/>
            </a:endParaRPr>
          </a:p>
          <a:p>
            <a:pPr lvl="0" algn="r" rtl="1">
              <a:buFont typeface="Wingdings" panose="05000000000000000000" pitchFamily="2" charset="2"/>
              <a:buChar char="§"/>
            </a:pPr>
            <a:r>
              <a:rPr lang="fa-IR" sz="2000" dirty="0">
                <a:cs typeface="B Nazanin" panose="00000400000000000000" pitchFamily="2" charset="-78"/>
              </a:rPr>
              <a:t>آموزش های لازم در خصوص روش زایمان ایمن، شیردهی و ضرورت تجویز داروی </a:t>
            </a:r>
            <a:r>
              <a:rPr lang="fa-IR" sz="2000" dirty="0" err="1">
                <a:cs typeface="B Nazanin" panose="00000400000000000000" pitchFamily="2" charset="-78"/>
              </a:rPr>
              <a:t>پروفیلاکسی</a:t>
            </a:r>
            <a:r>
              <a:rPr lang="fa-IR" sz="2000" dirty="0">
                <a:cs typeface="B Nazanin" panose="00000400000000000000" pitchFamily="2" charset="-78"/>
              </a:rPr>
              <a:t> جهت نوزاد توسط ماما به زنان باردار </a:t>
            </a:r>
            <a:r>
              <a:rPr lang="en-US" sz="2000" dirty="0">
                <a:cs typeface="B Nazanin" panose="00000400000000000000" pitchFamily="2" charset="-78"/>
              </a:rPr>
              <a:t>HIV</a:t>
            </a:r>
            <a:r>
              <a:rPr lang="fa-IR" sz="2000" dirty="0">
                <a:cs typeface="B Nazanin" panose="00000400000000000000" pitchFamily="2" charset="-78"/>
              </a:rPr>
              <a:t> مثبت ارائه شود.</a:t>
            </a:r>
            <a:endParaRPr lang="en-US" sz="2000" dirty="0">
              <a:cs typeface="B Nazanin" panose="00000400000000000000" pitchFamily="2" charset="-78"/>
            </a:endParaRPr>
          </a:p>
          <a:p>
            <a:pPr lvl="0" algn="r" rtl="1">
              <a:buFont typeface="Wingdings" panose="05000000000000000000" pitchFamily="2" charset="2"/>
              <a:buChar char="§"/>
            </a:pPr>
            <a:r>
              <a:rPr lang="fa-IR" sz="2000" dirty="0">
                <a:cs typeface="B Nazanin" panose="00000400000000000000" pitchFamily="2" charset="-78"/>
              </a:rPr>
              <a:t>پزشک مرکز مشاوره بیماری های رفتاری در هفته 36 حاملگی  با بیمارستان منتخب شهرستان  جهت انجام زایمان سزارین در 38 هفته حاملگی تمام از زمان</a:t>
            </a:r>
            <a:r>
              <a:rPr lang="en-US" sz="2000" dirty="0">
                <a:cs typeface="B Nazanin" panose="00000400000000000000" pitchFamily="2" charset="-78"/>
              </a:rPr>
              <a:t> LMP</a:t>
            </a:r>
            <a:r>
              <a:rPr lang="fa-IR" sz="2000" dirty="0">
                <a:cs typeface="B Nazanin" panose="00000400000000000000" pitchFamily="2" charset="-78"/>
              </a:rPr>
              <a:t>یا بر اساس سونوگرافی سه ماهه اول هماهنگی نماید.</a:t>
            </a:r>
            <a:endParaRPr lang="en-US" sz="2000" dirty="0">
              <a:cs typeface="B Nazanin" panose="00000400000000000000" pitchFamily="2" charset="-78"/>
            </a:endParaRPr>
          </a:p>
          <a:p>
            <a:pPr lvl="0" algn="r" rtl="1">
              <a:buFont typeface="Wingdings" panose="05000000000000000000" pitchFamily="2" charset="2"/>
              <a:buChar char="§"/>
            </a:pPr>
            <a:r>
              <a:rPr lang="fa-IR" sz="2000" dirty="0">
                <a:cs typeface="B Nazanin" panose="00000400000000000000" pitchFamily="2" charset="-78"/>
              </a:rPr>
              <a:t>سزارین قبل از پارگی کیسه آب توسط متخصص زنان انجام شود.</a:t>
            </a:r>
            <a:endParaRPr lang="en-US" sz="2000" dirty="0">
              <a:cs typeface="B Nazanin" panose="00000400000000000000" pitchFamily="2" charset="-78"/>
            </a:endParaRPr>
          </a:p>
          <a:p>
            <a:pPr lvl="0" algn="r" rtl="1">
              <a:buFont typeface="Wingdings" panose="05000000000000000000" pitchFamily="2" charset="2"/>
              <a:buChar char="§"/>
            </a:pPr>
            <a:r>
              <a:rPr lang="fa-IR" sz="2000" dirty="0">
                <a:cs typeface="B Nazanin" panose="00000400000000000000" pitchFamily="2" charset="-78"/>
              </a:rPr>
              <a:t>نوزاد کاملاً شستشو داده شود</a:t>
            </a:r>
            <a:r>
              <a:rPr lang="fa-IR" sz="2000" dirty="0" smtClean="0">
                <a:cs typeface="B Nazanin" panose="00000400000000000000" pitchFamily="2" charset="-78"/>
              </a:rPr>
              <a:t>.</a:t>
            </a:r>
          </a:p>
          <a:p>
            <a:pPr lvl="0" algn="r" rtl="1">
              <a:buFont typeface="Wingdings" panose="05000000000000000000" pitchFamily="2" charset="2"/>
              <a:buChar char="§"/>
            </a:pPr>
            <a:r>
              <a:rPr lang="fa-IR" sz="2000" dirty="0">
                <a:cs typeface="B Nazanin" panose="00000400000000000000" pitchFamily="2" charset="-78"/>
              </a:rPr>
              <a:t>مشاوره عدم شیردهی با شیر مادر به صورت کامل توسط مشاور شیردهی انجام شود و جهت تغذیه با نوزاد </a:t>
            </a:r>
            <a:r>
              <a:rPr lang="fa-IR" sz="2000" dirty="0" err="1">
                <a:cs typeface="B Nazanin" panose="00000400000000000000" pitchFamily="2" charset="-78"/>
              </a:rPr>
              <a:t>شیرمصنوعی</a:t>
            </a:r>
            <a:r>
              <a:rPr lang="fa-IR" sz="2000" dirty="0">
                <a:cs typeface="B Nazanin" panose="00000400000000000000" pitchFamily="2" charset="-78"/>
              </a:rPr>
              <a:t> شروع شود. </a:t>
            </a:r>
            <a:endParaRPr lang="en-US" sz="2000" dirty="0">
              <a:cs typeface="B Nazanin" panose="00000400000000000000" pitchFamily="2" charset="-78"/>
            </a:endParaRPr>
          </a:p>
          <a:p>
            <a:pPr lvl="0" algn="r" rtl="1">
              <a:buFont typeface="Wingdings" panose="05000000000000000000" pitchFamily="2" charset="2"/>
              <a:buChar char="§"/>
            </a:pPr>
            <a:r>
              <a:rPr lang="fa-IR" sz="2000" dirty="0">
                <a:cs typeface="B Nazanin" panose="00000400000000000000" pitchFamily="2" charset="-78"/>
              </a:rPr>
              <a:t>مشاوره در خصوص زمان مناسب بارداری توسط ماما انجام پذیرد.</a:t>
            </a:r>
            <a:endParaRPr lang="en-US" sz="2000" dirty="0">
              <a:cs typeface="B Nazanin" panose="00000400000000000000" pitchFamily="2" charset="-78"/>
            </a:endParaRPr>
          </a:p>
          <a:p>
            <a:pPr lvl="0" algn="r" rtl="1">
              <a:buFont typeface="Wingdings" panose="05000000000000000000" pitchFamily="2" charset="2"/>
              <a:buChar char="§"/>
            </a:pPr>
            <a:r>
              <a:rPr lang="fa-IR" sz="2000" dirty="0">
                <a:cs typeface="B Nazanin" panose="00000400000000000000" pitchFamily="2" charset="-78"/>
              </a:rPr>
              <a:t>انجام زایمان به  پرستار کنترل عفونت گزارش گردد.</a:t>
            </a:r>
            <a:endParaRPr lang="en-US" sz="2000" dirty="0">
              <a:cs typeface="B Nazanin" panose="00000400000000000000" pitchFamily="2" charset="-78"/>
            </a:endParaRPr>
          </a:p>
          <a:p>
            <a:pPr lvl="0" algn="r" rtl="1">
              <a:buFont typeface="Wingdings" panose="05000000000000000000" pitchFamily="2" charset="2"/>
              <a:buChar char="§"/>
            </a:pPr>
            <a:r>
              <a:rPr lang="fa-IR" sz="2000" dirty="0">
                <a:cs typeface="B Nazanin" panose="00000400000000000000" pitchFamily="2" charset="-78"/>
              </a:rPr>
              <a:t>انجام زایمان توسط پرستار کنترل عفونت به واحد مبارزه با بیماری های شهرستان گزارش گردد.</a:t>
            </a:r>
            <a:endParaRPr lang="en-US" sz="2000" dirty="0">
              <a:cs typeface="B Nazanin" panose="00000400000000000000" pitchFamily="2" charset="-78"/>
            </a:endParaRPr>
          </a:p>
          <a:p>
            <a:pPr lvl="0" algn="r" rtl="1"/>
            <a:endParaRPr lang="en-US" sz="1800" dirty="0">
              <a:cs typeface="B Nazanin" panose="00000400000000000000" pitchFamily="2" charset="-78"/>
            </a:endParaRPr>
          </a:p>
          <a:p>
            <a:pPr marL="0" indent="0" algn="r" rtl="1">
              <a:buNone/>
            </a:pPr>
            <a:endParaRPr lang="fa-IR" sz="1800" dirty="0" smtClean="0">
              <a:cs typeface="B Nazanin" panose="00000400000000000000" pitchFamily="2" charset="-78"/>
            </a:endParaRPr>
          </a:p>
        </p:txBody>
      </p:sp>
    </p:spTree>
    <p:extLst>
      <p:ext uri="{BB962C8B-B14F-4D97-AF65-F5344CB8AC3E}">
        <p14:creationId xmlns:p14="http://schemas.microsoft.com/office/powerpoint/2010/main" xmlns="" val="6778273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62" y="187927"/>
            <a:ext cx="11127828" cy="1246735"/>
          </a:xfrm>
        </p:spPr>
        <p:txBody>
          <a:bodyPr>
            <a:normAutofit fontScale="90000"/>
          </a:bodyPr>
          <a:lstStyle/>
          <a:p>
            <a:pPr algn="ctr" rtl="1">
              <a:lnSpc>
                <a:spcPct val="150000"/>
              </a:lnSpc>
            </a:pPr>
            <a:r>
              <a:rPr lang="fa-IR" sz="3600" dirty="0" smtClean="0">
                <a:cs typeface="B Titr" panose="00000700000000000000" pitchFamily="2" charset="-78"/>
              </a:rPr>
              <a:t>زایمان و پس از زایمان</a:t>
            </a:r>
            <a:br>
              <a:rPr lang="fa-IR" sz="3600" dirty="0" smtClean="0">
                <a:cs typeface="B Titr" panose="00000700000000000000" pitchFamily="2" charset="-78"/>
              </a:rPr>
            </a:br>
            <a:r>
              <a:rPr lang="fa-IR" sz="2400" b="1" dirty="0">
                <a:cs typeface="B Titr" panose="00000700000000000000" pitchFamily="2" charset="-78"/>
              </a:rPr>
              <a:t>خدمت 3-3: مراقبت های ویژه در زمان زایمان و شیردهی</a:t>
            </a:r>
            <a:endParaRPr lang="en-US" sz="2400" dirty="0">
              <a:cs typeface="B Titr" panose="00000700000000000000" pitchFamily="2" charset="-78"/>
            </a:endParaRPr>
          </a:p>
        </p:txBody>
      </p:sp>
      <p:sp>
        <p:nvSpPr>
          <p:cNvPr id="3" name="Content Placeholder 2"/>
          <p:cNvSpPr>
            <a:spLocks noGrp="1"/>
          </p:cNvSpPr>
          <p:nvPr>
            <p:ph idx="1"/>
          </p:nvPr>
        </p:nvSpPr>
        <p:spPr>
          <a:xfrm>
            <a:off x="444062" y="1655379"/>
            <a:ext cx="11127828" cy="4824249"/>
          </a:xfrm>
        </p:spPr>
        <p:txBody>
          <a:bodyPr>
            <a:normAutofit/>
          </a:bodyPr>
          <a:lstStyle/>
          <a:p>
            <a:pPr marL="0" indent="0" algn="r" rtl="1">
              <a:buNone/>
            </a:pPr>
            <a:r>
              <a:rPr lang="fa-IR" sz="2000" b="1" dirty="0">
                <a:cs typeface="B Nazanin" panose="00000400000000000000" pitchFamily="2" charset="-78"/>
              </a:rPr>
              <a:t>ب- </a:t>
            </a:r>
            <a:r>
              <a:rPr lang="fa-IR" sz="2000" b="1" dirty="0" smtClean="0">
                <a:cs typeface="B Nazanin" panose="00000400000000000000" pitchFamily="2" charset="-78"/>
              </a:rPr>
              <a:t>نحوه ارائه خدمت به زنان </a:t>
            </a:r>
            <a:r>
              <a:rPr lang="fa-IR" sz="2000" b="1" dirty="0">
                <a:cs typeface="B Nazanin" panose="00000400000000000000" pitchFamily="2" charset="-78"/>
              </a:rPr>
              <a:t>باردار که تست تشخیص سریع </a:t>
            </a:r>
            <a:r>
              <a:rPr lang="en-US" sz="2000" b="1" dirty="0">
                <a:cs typeface="B Nazanin" panose="00000400000000000000" pitchFamily="2" charset="-78"/>
              </a:rPr>
              <a:t>HIV</a:t>
            </a:r>
            <a:r>
              <a:rPr lang="fa-IR" sz="2000" b="1" dirty="0">
                <a:cs typeface="B Nazanin" panose="00000400000000000000" pitchFamily="2" charset="-78"/>
              </a:rPr>
              <a:t> آنها در زمان زایمان مثبت شده: </a:t>
            </a:r>
            <a:endParaRPr lang="en-US" sz="2000" b="1" dirty="0">
              <a:cs typeface="B Nazanin" panose="00000400000000000000" pitchFamily="2" charset="-78"/>
            </a:endParaRPr>
          </a:p>
          <a:p>
            <a:pPr lvl="0" algn="r" rtl="1"/>
            <a:endParaRPr lang="en-US" sz="1800" dirty="0">
              <a:cs typeface="B Nazanin" panose="00000400000000000000" pitchFamily="2" charset="-78"/>
            </a:endParaRPr>
          </a:p>
          <a:p>
            <a:pPr lvl="0" algn="r" rtl="1">
              <a:buFont typeface="Wingdings" panose="05000000000000000000" pitchFamily="2" charset="2"/>
              <a:buChar char="§"/>
            </a:pPr>
            <a:r>
              <a:rPr lang="fa-IR" sz="1800" dirty="0" err="1">
                <a:cs typeface="B Nazanin" panose="00000400000000000000" pitchFamily="2" charset="-78"/>
              </a:rPr>
              <a:t>سوپروایزر</a:t>
            </a:r>
            <a:r>
              <a:rPr lang="fa-IR" sz="1800" dirty="0">
                <a:cs typeface="B Nazanin" panose="00000400000000000000" pitchFamily="2" charset="-78"/>
              </a:rPr>
              <a:t> بالینی بیمارستان با پزشک متخصص زنان و زایمان جهت انجام زایمان به روش سزارین هماهنگی نماید.</a:t>
            </a:r>
            <a:endParaRPr lang="en-US" sz="1800" dirty="0">
              <a:cs typeface="B Nazanin" panose="00000400000000000000" pitchFamily="2" charset="-78"/>
            </a:endParaRPr>
          </a:p>
          <a:p>
            <a:pPr lvl="0" algn="r" rtl="1">
              <a:buFont typeface="Wingdings" panose="05000000000000000000" pitchFamily="2" charset="2"/>
              <a:buChar char="§"/>
            </a:pPr>
            <a:r>
              <a:rPr lang="fa-IR" sz="1800" dirty="0">
                <a:cs typeface="B Nazanin" panose="00000400000000000000" pitchFamily="2" charset="-78"/>
              </a:rPr>
              <a:t>سزارین قبل از پارگی کیسه آب انجام گیرد.</a:t>
            </a:r>
            <a:endParaRPr lang="en-US" sz="1800" dirty="0">
              <a:cs typeface="B Nazanin" panose="00000400000000000000" pitchFamily="2" charset="-78"/>
            </a:endParaRPr>
          </a:p>
          <a:p>
            <a:pPr lvl="0" algn="r" rtl="1">
              <a:buFont typeface="Wingdings" panose="05000000000000000000" pitchFamily="2" charset="2"/>
              <a:buChar char="§"/>
            </a:pPr>
            <a:r>
              <a:rPr lang="fa-IR" sz="1800" dirty="0">
                <a:cs typeface="B Nazanin" panose="00000400000000000000" pitchFamily="2" charset="-78"/>
              </a:rPr>
              <a:t>نوزاد پس از زایمان کاملاً شستشو شود.</a:t>
            </a:r>
            <a:endParaRPr lang="en-US" sz="1800" dirty="0">
              <a:cs typeface="B Nazanin" panose="00000400000000000000" pitchFamily="2" charset="-78"/>
            </a:endParaRPr>
          </a:p>
          <a:p>
            <a:pPr lvl="0" algn="r" rtl="1">
              <a:buFont typeface="Wingdings" panose="05000000000000000000" pitchFamily="2" charset="2"/>
              <a:buChar char="§"/>
            </a:pPr>
            <a:r>
              <a:rPr lang="fa-IR" sz="1800" dirty="0">
                <a:cs typeface="B Nazanin" panose="00000400000000000000" pitchFamily="2" charset="-78"/>
              </a:rPr>
              <a:t>مشاوره عدم شیردهی با شیر مادر به صورت کامل توسط مشاور شیردهی انجام شود و جهت تغذیه با نوزاد </a:t>
            </a:r>
            <a:r>
              <a:rPr lang="fa-IR" sz="1800" dirty="0" err="1">
                <a:cs typeface="B Nazanin" panose="00000400000000000000" pitchFamily="2" charset="-78"/>
              </a:rPr>
              <a:t>شیرمصنوعی</a:t>
            </a:r>
            <a:r>
              <a:rPr lang="fa-IR" sz="1800" dirty="0">
                <a:cs typeface="B Nazanin" panose="00000400000000000000" pitchFamily="2" charset="-78"/>
              </a:rPr>
              <a:t> شروع شود. </a:t>
            </a:r>
            <a:endParaRPr lang="en-US" sz="1800" dirty="0">
              <a:cs typeface="B Nazanin" panose="00000400000000000000" pitchFamily="2" charset="-78"/>
            </a:endParaRPr>
          </a:p>
          <a:p>
            <a:pPr lvl="0" algn="r" rtl="1">
              <a:buFont typeface="Wingdings" panose="05000000000000000000" pitchFamily="2" charset="2"/>
              <a:buChar char="§"/>
            </a:pPr>
            <a:r>
              <a:rPr lang="fa-IR" sz="1800" dirty="0">
                <a:cs typeface="B Nazanin" panose="00000400000000000000" pitchFamily="2" charset="-78"/>
              </a:rPr>
              <a:t>مشاوره در خصوص زمان مناسب بارداری توسط ماما انجام پذیرد.</a:t>
            </a:r>
            <a:endParaRPr lang="en-US" sz="1800" dirty="0">
              <a:cs typeface="B Nazanin" panose="00000400000000000000" pitchFamily="2" charset="-78"/>
            </a:endParaRPr>
          </a:p>
          <a:p>
            <a:pPr lvl="0" algn="r" rtl="1">
              <a:buFont typeface="Wingdings" panose="05000000000000000000" pitchFamily="2" charset="2"/>
              <a:buChar char="§"/>
            </a:pPr>
            <a:r>
              <a:rPr lang="fa-IR" sz="1800" dirty="0">
                <a:cs typeface="B Nazanin" panose="00000400000000000000" pitchFamily="2" charset="-78"/>
              </a:rPr>
              <a:t>نمونه خون جهت تست تاییدی ارسال گردد.</a:t>
            </a:r>
            <a:endParaRPr lang="en-US" sz="1800" dirty="0">
              <a:cs typeface="B Nazanin" panose="00000400000000000000" pitchFamily="2" charset="-78"/>
            </a:endParaRPr>
          </a:p>
          <a:p>
            <a:pPr lvl="0" algn="r" rtl="1">
              <a:buFont typeface="Wingdings" panose="05000000000000000000" pitchFamily="2" charset="2"/>
              <a:buChar char="§"/>
            </a:pPr>
            <a:r>
              <a:rPr lang="fa-IR" sz="1800" dirty="0">
                <a:cs typeface="B Nazanin" panose="00000400000000000000" pitchFamily="2" charset="-78"/>
              </a:rPr>
              <a:t>گزارش تلفنی محرمانه و در اولین فرصت مشخصات (نام، آدرس و تلفن) موارد مثبت و انجام زایمان به واحد مبارزه با بیماری های شهرستان توسط پرستار کنترل عفونت انجام یابد. </a:t>
            </a:r>
            <a:endParaRPr lang="en-US" sz="1800" dirty="0">
              <a:cs typeface="B Nazanin" panose="00000400000000000000" pitchFamily="2" charset="-78"/>
            </a:endParaRPr>
          </a:p>
          <a:p>
            <a:pPr lvl="0" algn="r" rtl="1">
              <a:buFont typeface="Wingdings" panose="05000000000000000000" pitchFamily="2" charset="2"/>
              <a:buChar char="§"/>
            </a:pPr>
            <a:r>
              <a:rPr lang="fa-IR" sz="1800" dirty="0">
                <a:cs typeface="B Nazanin" panose="00000400000000000000" pitchFamily="2" charset="-78"/>
              </a:rPr>
              <a:t>مادر و همسرش به مرکز مشاوره بیماری های رفتاری جهت مراقبت های بالینی و مشاوره و تست ارجاع گردند.</a:t>
            </a:r>
            <a:endParaRPr lang="en-US" sz="1800" dirty="0">
              <a:cs typeface="B Nazanin" panose="00000400000000000000" pitchFamily="2" charset="-78"/>
            </a:endParaRPr>
          </a:p>
          <a:p>
            <a:pPr algn="r">
              <a:buFont typeface="Wingdings" panose="05000000000000000000" pitchFamily="2" charset="2"/>
              <a:buChar char="§"/>
            </a:pPr>
            <a:r>
              <a:rPr lang="fa-IR" sz="1800" dirty="0">
                <a:cs typeface="B Nazanin" panose="00000400000000000000" pitchFamily="2" charset="-78"/>
              </a:rPr>
              <a:t>در صورت عدم مراجعه در مدت 3 روز به مرکز مشاوره بیماری های رفتاری، پیگیری فعال(ابتدا تلفنی و بعد درب منزل) توسط واحد مبارزه با بیماری های شهرستان انجام پذیرد. </a:t>
            </a:r>
            <a:endParaRPr lang="fa-IR" sz="1800" dirty="0" smtClean="0">
              <a:cs typeface="B Nazanin" panose="00000400000000000000" pitchFamily="2" charset="-78"/>
            </a:endParaRPr>
          </a:p>
        </p:txBody>
      </p:sp>
    </p:spTree>
    <p:extLst>
      <p:ext uri="{BB962C8B-B14F-4D97-AF65-F5344CB8AC3E}">
        <p14:creationId xmlns:p14="http://schemas.microsoft.com/office/powerpoint/2010/main" xmlns="" val="15988127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62" y="187927"/>
            <a:ext cx="11127828" cy="1246735"/>
          </a:xfrm>
        </p:spPr>
        <p:txBody>
          <a:bodyPr>
            <a:normAutofit fontScale="90000"/>
          </a:bodyPr>
          <a:lstStyle/>
          <a:p>
            <a:pPr algn="ctr" rtl="1">
              <a:lnSpc>
                <a:spcPct val="150000"/>
              </a:lnSpc>
            </a:pPr>
            <a:r>
              <a:rPr lang="fa-IR" sz="3600" b="1" dirty="0"/>
              <a:t> </a:t>
            </a:r>
            <a:r>
              <a:rPr lang="fa-IR" sz="3600" b="1" dirty="0">
                <a:cs typeface="B Titr" panose="00000700000000000000" pitchFamily="2" charset="-78"/>
              </a:rPr>
              <a:t>نوزادان، شیرخواران و </a:t>
            </a:r>
            <a:r>
              <a:rPr lang="fa-IR" sz="3600" b="1" dirty="0" smtClean="0">
                <a:cs typeface="B Titr" panose="00000700000000000000" pitchFamily="2" charset="-78"/>
              </a:rPr>
              <a:t>کودکان</a:t>
            </a:r>
            <a:r>
              <a:rPr lang="fa-IR" sz="3200" b="1" dirty="0" smtClean="0">
                <a:cs typeface="B Titr" panose="00000700000000000000" pitchFamily="2" charset="-78"/>
              </a:rPr>
              <a:t/>
            </a:r>
            <a:br>
              <a:rPr lang="fa-IR" sz="3200" b="1" dirty="0" smtClean="0">
                <a:cs typeface="B Titr" panose="00000700000000000000" pitchFamily="2" charset="-78"/>
              </a:rPr>
            </a:br>
            <a:r>
              <a:rPr lang="fa-IR" sz="2000" b="1" dirty="0">
                <a:cs typeface="B Titr" panose="00000700000000000000" pitchFamily="2" charset="-78"/>
              </a:rPr>
              <a:t>خدمت 4-1 : درمان پیشگیرانه در نوزادان و شیرخواران متولد شده از مادر</a:t>
            </a:r>
            <a:r>
              <a:rPr lang="en-US" sz="2000" b="1" dirty="0">
                <a:cs typeface="B Titr" panose="00000700000000000000" pitchFamily="2" charset="-78"/>
              </a:rPr>
              <a:t>HIV </a:t>
            </a:r>
            <a:r>
              <a:rPr lang="fa-IR" sz="2000" b="1" dirty="0">
                <a:cs typeface="B Titr" panose="00000700000000000000" pitchFamily="2" charset="-78"/>
              </a:rPr>
              <a:t> مثبت</a:t>
            </a:r>
            <a:endParaRPr lang="en-US" sz="2400" dirty="0">
              <a:cs typeface="B Titr" panose="00000700000000000000" pitchFamily="2" charset="-78"/>
            </a:endParaRPr>
          </a:p>
        </p:txBody>
      </p:sp>
      <p:sp>
        <p:nvSpPr>
          <p:cNvPr id="3" name="Content Placeholder 2"/>
          <p:cNvSpPr>
            <a:spLocks noGrp="1"/>
          </p:cNvSpPr>
          <p:nvPr>
            <p:ph idx="1"/>
          </p:nvPr>
        </p:nvSpPr>
        <p:spPr>
          <a:xfrm>
            <a:off x="444062" y="2222938"/>
            <a:ext cx="11127828" cy="3954026"/>
          </a:xfrm>
        </p:spPr>
        <p:txBody>
          <a:bodyPr>
            <a:normAutofit/>
          </a:bodyPr>
          <a:lstStyle/>
          <a:p>
            <a:pPr marL="0" indent="0" algn="r" rtl="1">
              <a:buNone/>
            </a:pPr>
            <a:endParaRPr lang="fa-IR" sz="1800" dirty="0" smtClean="0">
              <a:cs typeface="B Nazanin" panose="00000400000000000000" pitchFamily="2" charset="-78"/>
            </a:endParaRPr>
          </a:p>
          <a:p>
            <a:pPr marL="0" indent="0" algn="r" rtl="1">
              <a:buNone/>
            </a:pPr>
            <a:r>
              <a:rPr lang="fa-IR" sz="2400" b="1" dirty="0" err="1" smtClean="0">
                <a:cs typeface="B Nazanin" panose="00000400000000000000" pitchFamily="2" charset="-78"/>
              </a:rPr>
              <a:t>واجدین</a:t>
            </a:r>
            <a:r>
              <a:rPr lang="fa-IR" sz="2400" b="1" dirty="0" smtClean="0">
                <a:cs typeface="B Nazanin" panose="00000400000000000000" pitchFamily="2" charset="-78"/>
              </a:rPr>
              <a:t> شرایط:</a:t>
            </a:r>
          </a:p>
          <a:p>
            <a:pPr marL="0" indent="0" algn="just" rtl="1">
              <a:lnSpc>
                <a:spcPct val="115000"/>
              </a:lnSpc>
              <a:spcAft>
                <a:spcPts val="1000"/>
              </a:spcAft>
              <a:buNone/>
              <a:tabLst>
                <a:tab pos="1634490" algn="l"/>
              </a:tabLst>
            </a:pPr>
            <a:r>
              <a:rPr lang="fa-IR" sz="1800" dirty="0" smtClean="0">
                <a:effectLst/>
                <a:cs typeface="B Nazanin" panose="00000400000000000000" pitchFamily="2" charset="-78"/>
              </a:rPr>
              <a:t>1- نوزاد متولد شده از مادری که نتیجه تست سریع وی </a:t>
            </a:r>
            <a:r>
              <a:rPr lang="en-US" sz="1800" dirty="0" smtClean="0">
                <a:effectLst/>
                <a:cs typeface="B Nazanin" panose="00000400000000000000" pitchFamily="2" charset="-78"/>
              </a:rPr>
              <a:t>Reactive</a:t>
            </a:r>
            <a:r>
              <a:rPr lang="fa-IR" sz="1800" dirty="0" smtClean="0">
                <a:effectLst/>
                <a:cs typeface="B Nazanin" panose="00000400000000000000" pitchFamily="2" charset="-78"/>
              </a:rPr>
              <a:t> بوده </a:t>
            </a:r>
            <a:endParaRPr lang="en-US" sz="1400" dirty="0" smtClean="0">
              <a:effectLst/>
              <a:cs typeface="B Nazanin" panose="00000400000000000000" pitchFamily="2" charset="-78"/>
            </a:endParaRPr>
          </a:p>
          <a:p>
            <a:pPr marL="0" indent="0" algn="just" rtl="1">
              <a:lnSpc>
                <a:spcPct val="115000"/>
              </a:lnSpc>
              <a:spcAft>
                <a:spcPts val="1000"/>
              </a:spcAft>
              <a:buNone/>
              <a:tabLst>
                <a:tab pos="1634490" algn="l"/>
              </a:tabLst>
            </a:pPr>
            <a:r>
              <a:rPr lang="fa-IR" sz="1800" dirty="0" smtClean="0">
                <a:effectLst/>
                <a:cs typeface="B Nazanin" panose="00000400000000000000" pitchFamily="2" charset="-78"/>
              </a:rPr>
              <a:t>2- نوزاد متولد شده از مادر </a:t>
            </a:r>
            <a:r>
              <a:rPr lang="en-US" sz="1800" dirty="0" smtClean="0">
                <a:effectLst/>
                <a:cs typeface="B Nazanin" panose="00000400000000000000" pitchFamily="2" charset="-78"/>
              </a:rPr>
              <a:t>HIV </a:t>
            </a:r>
            <a:r>
              <a:rPr lang="fa-IR" sz="1800" dirty="0" smtClean="0">
                <a:effectLst/>
                <a:cs typeface="B Nazanin" panose="00000400000000000000" pitchFamily="2" charset="-78"/>
              </a:rPr>
              <a:t> مثبت</a:t>
            </a:r>
          </a:p>
          <a:p>
            <a:pPr marL="0" indent="0" algn="just" rtl="1">
              <a:lnSpc>
                <a:spcPct val="115000"/>
              </a:lnSpc>
              <a:spcAft>
                <a:spcPts val="1000"/>
              </a:spcAft>
              <a:buNone/>
              <a:tabLst>
                <a:tab pos="1634490" algn="l"/>
              </a:tabLst>
            </a:pPr>
            <a:r>
              <a:rPr lang="fa-IR" sz="1800" dirty="0" smtClean="0">
                <a:cs typeface="B Nazanin" panose="00000400000000000000" pitchFamily="2" charset="-78"/>
              </a:rPr>
              <a:t>3-شیر </a:t>
            </a:r>
            <a:r>
              <a:rPr lang="fa-IR" sz="1800" dirty="0" err="1">
                <a:cs typeface="B Nazanin" panose="00000400000000000000" pitchFamily="2" charset="-78"/>
              </a:rPr>
              <a:t>خواران</a:t>
            </a:r>
            <a:r>
              <a:rPr lang="fa-IR" sz="1800" dirty="0">
                <a:cs typeface="B Nazanin" panose="00000400000000000000" pitchFamily="2" charset="-78"/>
              </a:rPr>
              <a:t> متولد شده از مادر </a:t>
            </a:r>
            <a:r>
              <a:rPr lang="en-US" sz="1800" dirty="0">
                <a:cs typeface="B Nazanin" panose="00000400000000000000" pitchFamily="2" charset="-78"/>
              </a:rPr>
              <a:t>HIV </a:t>
            </a:r>
            <a:r>
              <a:rPr lang="fa-IR" sz="1800" dirty="0">
                <a:cs typeface="B Nazanin" panose="00000400000000000000" pitchFamily="2" charset="-78"/>
              </a:rPr>
              <a:t> مثبت </a:t>
            </a:r>
            <a:endParaRPr lang="en-US" sz="1800" dirty="0">
              <a:cs typeface="B Nazanin" panose="00000400000000000000" pitchFamily="2" charset="-78"/>
            </a:endParaRPr>
          </a:p>
          <a:p>
            <a:pPr marL="0" indent="0" algn="r" rtl="1">
              <a:buNone/>
            </a:pPr>
            <a:endParaRPr lang="fa-IR" sz="1800" dirty="0">
              <a:cs typeface="B Nazanin" panose="00000400000000000000" pitchFamily="2" charset="-78"/>
            </a:endParaRPr>
          </a:p>
        </p:txBody>
      </p:sp>
      <p:sp>
        <p:nvSpPr>
          <p:cNvPr id="5" name="Rectangle 4"/>
          <p:cNvSpPr/>
          <p:nvPr/>
        </p:nvSpPr>
        <p:spPr>
          <a:xfrm>
            <a:off x="3048000" y="3000165"/>
            <a:ext cx="6096000" cy="410882"/>
          </a:xfrm>
          <a:prstGeom prst="rect">
            <a:avLst/>
          </a:prstGeom>
        </p:spPr>
        <p:txBody>
          <a:bodyPr>
            <a:spAutoFit/>
          </a:bodyPr>
          <a:lstStyle/>
          <a:p>
            <a:pPr algn="just" rtl="1">
              <a:lnSpc>
                <a:spcPct val="115000"/>
              </a:lnSpc>
              <a:spcAft>
                <a:spcPts val="1000"/>
              </a:spcAft>
              <a:tabLst>
                <a:tab pos="1634490" algn="l"/>
              </a:tabLst>
            </a:pPr>
            <a:r>
              <a:rPr lang="fa-IR" dirty="0" smtClean="0">
                <a:effectLst/>
                <a:cs typeface="B Nazanin" panose="00000400000000000000" pitchFamily="2" charset="-78"/>
              </a:rPr>
              <a:t>1</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xmlns="" val="20860650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62" y="187927"/>
            <a:ext cx="11127828" cy="1246735"/>
          </a:xfrm>
        </p:spPr>
        <p:txBody>
          <a:bodyPr>
            <a:normAutofit fontScale="90000"/>
          </a:bodyPr>
          <a:lstStyle/>
          <a:p>
            <a:pPr algn="ctr" rtl="1">
              <a:lnSpc>
                <a:spcPct val="150000"/>
              </a:lnSpc>
            </a:pPr>
            <a:r>
              <a:rPr lang="fa-IR" sz="3200" b="1" dirty="0"/>
              <a:t> </a:t>
            </a:r>
            <a:r>
              <a:rPr lang="fa-IR" sz="3600" b="1" dirty="0">
                <a:cs typeface="B Titr" panose="00000700000000000000" pitchFamily="2" charset="-78"/>
              </a:rPr>
              <a:t>نوزادان، شیرخواران و </a:t>
            </a:r>
            <a:r>
              <a:rPr lang="fa-IR" sz="3600" b="1" dirty="0" smtClean="0">
                <a:cs typeface="B Titr" panose="00000700000000000000" pitchFamily="2" charset="-78"/>
              </a:rPr>
              <a:t>کودکان</a:t>
            </a:r>
            <a:r>
              <a:rPr lang="fa-IR" sz="3200" b="1" dirty="0" smtClean="0">
                <a:cs typeface="B Titr" panose="00000700000000000000" pitchFamily="2" charset="-78"/>
              </a:rPr>
              <a:t/>
            </a:r>
            <a:br>
              <a:rPr lang="fa-IR" sz="3200" b="1" dirty="0" smtClean="0">
                <a:cs typeface="B Titr" panose="00000700000000000000" pitchFamily="2" charset="-78"/>
              </a:rPr>
            </a:br>
            <a:r>
              <a:rPr lang="fa-IR" sz="2700" b="1" dirty="0">
                <a:cs typeface="B Titr" panose="00000700000000000000" pitchFamily="2" charset="-78"/>
              </a:rPr>
              <a:t>خدمت 4-1 : درمان پیشگیرانه در نوزادان و شیرخواران متولد شده از مادر</a:t>
            </a:r>
            <a:r>
              <a:rPr lang="en-US" sz="2700" b="1" dirty="0">
                <a:cs typeface="B Titr" panose="00000700000000000000" pitchFamily="2" charset="-78"/>
              </a:rPr>
              <a:t>HIV </a:t>
            </a:r>
            <a:r>
              <a:rPr lang="fa-IR" sz="2700" b="1" dirty="0">
                <a:cs typeface="B Titr" panose="00000700000000000000" pitchFamily="2" charset="-78"/>
              </a:rPr>
              <a:t> مثبت</a:t>
            </a:r>
            <a:endParaRPr lang="en-US" sz="2400" dirty="0">
              <a:cs typeface="B Titr" panose="00000700000000000000" pitchFamily="2" charset="-78"/>
            </a:endParaRPr>
          </a:p>
        </p:txBody>
      </p:sp>
      <p:sp>
        <p:nvSpPr>
          <p:cNvPr id="3" name="Content Placeholder 2"/>
          <p:cNvSpPr>
            <a:spLocks noGrp="1"/>
          </p:cNvSpPr>
          <p:nvPr>
            <p:ph idx="1"/>
          </p:nvPr>
        </p:nvSpPr>
        <p:spPr>
          <a:xfrm>
            <a:off x="444062" y="1560785"/>
            <a:ext cx="11127828" cy="5060731"/>
          </a:xfrm>
        </p:spPr>
        <p:txBody>
          <a:bodyPr>
            <a:normAutofit fontScale="85000" lnSpcReduction="20000"/>
          </a:bodyPr>
          <a:lstStyle/>
          <a:p>
            <a:pPr marL="0" indent="0" algn="r" rtl="1">
              <a:buNone/>
            </a:pPr>
            <a:endParaRPr lang="fa-IR" sz="1800" dirty="0" smtClean="0">
              <a:cs typeface="B Nazanin" panose="00000400000000000000" pitchFamily="2" charset="-78"/>
            </a:endParaRPr>
          </a:p>
          <a:p>
            <a:pPr marL="0" indent="0" algn="r" rtl="1">
              <a:buNone/>
            </a:pPr>
            <a:r>
              <a:rPr lang="fa-IR" sz="3100" b="1" dirty="0" smtClean="0">
                <a:cs typeface="B Nazanin" panose="00000400000000000000" pitchFamily="2" charset="-78"/>
              </a:rPr>
              <a:t>نحوه ارائه خدمت:</a:t>
            </a:r>
          </a:p>
          <a:p>
            <a:pPr marL="0" indent="0" algn="r" rtl="1">
              <a:buNone/>
            </a:pPr>
            <a:r>
              <a:rPr lang="fa-IR" sz="2300" dirty="0" smtClean="0">
                <a:effectLst/>
                <a:cs typeface="B Nazanin" panose="00000400000000000000" pitchFamily="2" charset="-78"/>
              </a:rPr>
              <a:t>داروهای مورد نیاز </a:t>
            </a:r>
            <a:r>
              <a:rPr lang="fa-IR" sz="2300" dirty="0" err="1" smtClean="0">
                <a:effectLst/>
                <a:cs typeface="B Nazanin" panose="00000400000000000000" pitchFamily="2" charset="-78"/>
              </a:rPr>
              <a:t>پروفیلاکسی</a:t>
            </a:r>
            <a:r>
              <a:rPr lang="fa-IR" sz="2300" dirty="0" smtClean="0">
                <a:effectLst/>
                <a:cs typeface="B Nazanin" panose="00000400000000000000" pitchFamily="2" charset="-78"/>
              </a:rPr>
              <a:t> نوزاد و واکسن پولیو تزریقی به تعداد 2 نوزاد احتمالی به دفتر پرستاری بیمارستان های منتخب تحویل می گردد.</a:t>
            </a:r>
            <a:endParaRPr lang="en-US" sz="1800" dirty="0" smtClean="0">
              <a:effectLst/>
              <a:latin typeface="Calibri" panose="020F0502020204030204" pitchFamily="34" charset="0"/>
              <a:ea typeface="Calibri" panose="020F0502020204030204" pitchFamily="34" charset="0"/>
              <a:cs typeface="B Nazanin" panose="00000400000000000000" pitchFamily="2" charset="-78"/>
            </a:endParaRPr>
          </a:p>
          <a:p>
            <a:pPr marL="0" indent="0" algn="r" rtl="1">
              <a:buNone/>
            </a:pPr>
            <a:r>
              <a:rPr lang="fa-IR" sz="2300" dirty="0" smtClean="0">
                <a:effectLst/>
                <a:cs typeface="B Nazanin" panose="00000400000000000000" pitchFamily="2" charset="-78"/>
              </a:rPr>
              <a:t>- نوزاد متولد شده از مادری که در زمان زایمان تست تشخیص سریع  </a:t>
            </a:r>
            <a:r>
              <a:rPr lang="en-US" sz="2300" dirty="0" smtClean="0">
                <a:effectLst/>
                <a:cs typeface="B Nazanin" panose="00000400000000000000" pitchFamily="2" charset="-78"/>
              </a:rPr>
              <a:t>HIV </a:t>
            </a:r>
            <a:r>
              <a:rPr lang="fa-IR" sz="2300" dirty="0" smtClean="0">
                <a:effectLst/>
                <a:cs typeface="B Nazanin" panose="00000400000000000000" pitchFamily="2" charset="-78"/>
              </a:rPr>
              <a:t>وی </a:t>
            </a:r>
            <a:r>
              <a:rPr lang="en-US" sz="2300" dirty="0" smtClean="0">
                <a:effectLst/>
                <a:cs typeface="B Nazanin" panose="00000400000000000000" pitchFamily="2" charset="-78"/>
              </a:rPr>
              <a:t>Reactive </a:t>
            </a:r>
            <a:r>
              <a:rPr lang="fa-IR" sz="2300" dirty="0" smtClean="0">
                <a:effectLst/>
                <a:cs typeface="B Nazanin" panose="00000400000000000000" pitchFamily="2" charset="-78"/>
              </a:rPr>
              <a:t>است و نوزاد متولد شده از مادر </a:t>
            </a:r>
            <a:r>
              <a:rPr lang="en-US" sz="2300" dirty="0" smtClean="0">
                <a:effectLst/>
                <a:cs typeface="B Nazanin" panose="00000400000000000000" pitchFamily="2" charset="-78"/>
              </a:rPr>
              <a:t>HIV</a:t>
            </a:r>
            <a:r>
              <a:rPr lang="fa-IR" sz="2300" dirty="0" smtClean="0">
                <a:effectLst/>
                <a:cs typeface="B Nazanin" panose="00000400000000000000" pitchFamily="2" charset="-78"/>
              </a:rPr>
              <a:t> مثبت (در بیمارستان):</a:t>
            </a:r>
            <a:endParaRPr lang="en-US" sz="1800" dirty="0" smtClean="0">
              <a:effectLst/>
              <a:latin typeface="Calibri" panose="020F0502020204030204" pitchFamily="34" charset="0"/>
              <a:ea typeface="Calibri" panose="020F0502020204030204" pitchFamily="34" charset="0"/>
              <a:cs typeface="B Nazanin" panose="00000400000000000000" pitchFamily="2" charset="-78"/>
            </a:endParaRPr>
          </a:p>
          <a:p>
            <a:pPr marL="0" indent="0" algn="r" rtl="1">
              <a:buNone/>
            </a:pPr>
            <a:endParaRPr lang="fa-IR" sz="1800" dirty="0" smtClean="0">
              <a:cs typeface="B Nazanin" panose="00000400000000000000" pitchFamily="2" charset="-78"/>
            </a:endParaRPr>
          </a:p>
          <a:p>
            <a:pPr lvl="0" algn="just" rtl="1">
              <a:lnSpc>
                <a:spcPct val="115000"/>
              </a:lnSpc>
              <a:spcAft>
                <a:spcPts val="0"/>
              </a:spcAft>
              <a:buFont typeface="Wingdings" panose="05000000000000000000" pitchFamily="2" charset="2"/>
              <a:buChar char="§"/>
              <a:tabLst>
                <a:tab pos="1634490" algn="l"/>
              </a:tabLst>
            </a:pPr>
            <a:r>
              <a:rPr lang="fa-IR" sz="1900" dirty="0" smtClean="0">
                <a:effectLst/>
                <a:cs typeface="B Nazanin" panose="00000400000000000000" pitchFamily="2" charset="-78"/>
              </a:rPr>
              <a:t>شروع درمان پیشگیرانه جهت نوزاد طبق دستورالعمل پیشگیری از انتقال </a:t>
            </a:r>
            <a:r>
              <a:rPr lang="en-US" sz="1900" dirty="0" smtClean="0">
                <a:effectLst/>
                <a:cs typeface="B Nazanin" panose="00000400000000000000" pitchFamily="2" charset="-78"/>
              </a:rPr>
              <a:t>HIV</a:t>
            </a:r>
            <a:r>
              <a:rPr lang="fa-IR" sz="1900" dirty="0" smtClean="0">
                <a:effectLst/>
                <a:cs typeface="B Nazanin" panose="00000400000000000000" pitchFamily="2" charset="-78"/>
              </a:rPr>
              <a:t> از مادر به کودک توسط پزشک آنکال نوزادان در طی 6 تا 12 ساعت اول (اگر دارو در بیمارستان موجود </a:t>
            </a:r>
            <a:r>
              <a:rPr lang="fa-IR" sz="1900" dirty="0" err="1" smtClean="0">
                <a:effectLst/>
                <a:cs typeface="B Nazanin" panose="00000400000000000000" pitchFamily="2" charset="-78"/>
              </a:rPr>
              <a:t>نمی</a:t>
            </a:r>
            <a:r>
              <a:rPr lang="fa-IR" sz="1900" dirty="0" smtClean="0">
                <a:effectLst/>
                <a:cs typeface="B Nazanin" panose="00000400000000000000" pitchFamily="2" charset="-78"/>
              </a:rPr>
              <a:t> باشد تامین دارو از بیمارستان های منتخب باید انجام پذیرد.)</a:t>
            </a:r>
            <a:endParaRPr lang="en-US" sz="1600" dirty="0" smtClean="0">
              <a:effectLst/>
              <a:cs typeface="B Nazanin" panose="00000400000000000000" pitchFamily="2" charset="-78"/>
            </a:endParaRPr>
          </a:p>
          <a:p>
            <a:pPr lvl="0" algn="just" rtl="1">
              <a:lnSpc>
                <a:spcPct val="115000"/>
              </a:lnSpc>
              <a:spcAft>
                <a:spcPts val="0"/>
              </a:spcAft>
              <a:buFont typeface="Wingdings" panose="05000000000000000000" pitchFamily="2" charset="2"/>
              <a:buChar char="§"/>
              <a:tabLst>
                <a:tab pos="1634490" algn="l"/>
              </a:tabLst>
            </a:pPr>
            <a:r>
              <a:rPr lang="fa-IR" sz="1900" dirty="0" smtClean="0">
                <a:effectLst/>
                <a:cs typeface="B Nazanin" panose="00000400000000000000" pitchFamily="2" charset="-78"/>
              </a:rPr>
              <a:t>آموزش و مشاوره مادر در خصوص عدم شیردهی با شیر مادر به نوزاد توسط مشاور شیردهی براساس پروتکل مشاوره در مورد تغذیه شیرخوار </a:t>
            </a:r>
            <a:r>
              <a:rPr lang="fa-IR" sz="1900" dirty="0" err="1" smtClean="0">
                <a:effectLst/>
                <a:cs typeface="B Nazanin" panose="00000400000000000000" pitchFamily="2" charset="-78"/>
              </a:rPr>
              <a:t>وکودک</a:t>
            </a:r>
            <a:r>
              <a:rPr lang="fa-IR" sz="1900" dirty="0" smtClean="0">
                <a:effectLst/>
                <a:cs typeface="B Nazanin" panose="00000400000000000000" pitchFamily="2" charset="-78"/>
              </a:rPr>
              <a:t> خردسال انجام پذیرد.</a:t>
            </a:r>
            <a:endParaRPr lang="en-US" sz="1600" dirty="0" smtClean="0">
              <a:effectLst/>
              <a:cs typeface="B Nazanin" panose="00000400000000000000" pitchFamily="2" charset="-78"/>
            </a:endParaRPr>
          </a:p>
          <a:p>
            <a:pPr lvl="0" algn="just" rtl="1">
              <a:lnSpc>
                <a:spcPct val="115000"/>
              </a:lnSpc>
              <a:spcAft>
                <a:spcPts val="0"/>
              </a:spcAft>
              <a:buFont typeface="Wingdings" panose="05000000000000000000" pitchFamily="2" charset="2"/>
              <a:buChar char="§"/>
              <a:tabLst>
                <a:tab pos="1634490" algn="l"/>
              </a:tabLst>
            </a:pPr>
            <a:r>
              <a:rPr lang="fa-IR" sz="1900" dirty="0" smtClean="0">
                <a:effectLst/>
                <a:cs typeface="B Nazanin" panose="00000400000000000000" pitchFamily="2" charset="-78"/>
              </a:rPr>
              <a:t>تغذیه نوزاد با شیر مصنوعی شروع شود.</a:t>
            </a:r>
            <a:endParaRPr lang="en-US" sz="1600" dirty="0" smtClean="0">
              <a:effectLst/>
              <a:cs typeface="B Nazanin" panose="00000400000000000000" pitchFamily="2" charset="-78"/>
            </a:endParaRPr>
          </a:p>
          <a:p>
            <a:pPr lvl="0" algn="just" rtl="1">
              <a:lnSpc>
                <a:spcPct val="115000"/>
              </a:lnSpc>
              <a:spcAft>
                <a:spcPts val="0"/>
              </a:spcAft>
              <a:buFont typeface="Wingdings" panose="05000000000000000000" pitchFamily="2" charset="2"/>
              <a:buChar char="§"/>
              <a:tabLst>
                <a:tab pos="1634490" algn="l"/>
              </a:tabLst>
            </a:pPr>
            <a:r>
              <a:rPr lang="fa-IR" sz="1900" dirty="0" smtClean="0">
                <a:effectLst/>
                <a:cs typeface="B Nazanin" panose="00000400000000000000" pitchFamily="2" charset="-78"/>
              </a:rPr>
              <a:t>واکسیناسیون جهت نوزاد براساس دستورالعمل نوزاد متولد شده از مادر </a:t>
            </a:r>
            <a:r>
              <a:rPr lang="en-US" sz="1900" dirty="0" smtClean="0">
                <a:effectLst/>
                <a:cs typeface="B Nazanin" panose="00000400000000000000" pitchFamily="2" charset="-78"/>
              </a:rPr>
              <a:t>HIV </a:t>
            </a:r>
            <a:r>
              <a:rPr lang="fa-IR" sz="1900" dirty="0" smtClean="0">
                <a:effectLst/>
                <a:cs typeface="B Nazanin" panose="00000400000000000000" pitchFamily="2" charset="-78"/>
              </a:rPr>
              <a:t> مثبت انجام یابد. (در صورت موجود نبودن واکسن در بیمارستان، واکسن پولیو تزریقی از واحد مبارزه با بیماری های شهرستان توسط مسئول بهداشت بیمارستان درخواست شود. توجه کنید که واکسیناسیون نوزاد نباید به تعویق افتد)</a:t>
            </a:r>
            <a:endParaRPr lang="en-US" sz="1600" dirty="0" smtClean="0">
              <a:effectLst/>
              <a:cs typeface="B Nazanin" panose="00000400000000000000" pitchFamily="2" charset="-78"/>
            </a:endParaRPr>
          </a:p>
          <a:p>
            <a:pPr lvl="0" algn="just" rtl="1">
              <a:lnSpc>
                <a:spcPct val="115000"/>
              </a:lnSpc>
              <a:spcAft>
                <a:spcPts val="0"/>
              </a:spcAft>
              <a:buFont typeface="Wingdings" panose="05000000000000000000" pitchFamily="2" charset="2"/>
              <a:buChar char="§"/>
              <a:tabLst>
                <a:tab pos="1634490" algn="l"/>
              </a:tabLst>
            </a:pPr>
            <a:r>
              <a:rPr lang="fa-IR" sz="1900" dirty="0" smtClean="0">
                <a:effectLst/>
                <a:cs typeface="B Nazanin" panose="00000400000000000000" pitchFamily="2" charset="-78"/>
              </a:rPr>
              <a:t>آموزش و مشاوره مادر در خصوص لزوم ادامه </a:t>
            </a:r>
            <a:r>
              <a:rPr lang="fa-IR" sz="1900" dirty="0" err="1" smtClean="0">
                <a:effectLst/>
                <a:cs typeface="B Nazanin" panose="00000400000000000000" pitchFamily="2" charset="-78"/>
              </a:rPr>
              <a:t>پروفیلاکسی</a:t>
            </a:r>
            <a:r>
              <a:rPr lang="fa-IR" sz="1900" dirty="0" smtClean="0">
                <a:effectLst/>
                <a:cs typeface="B Nazanin" panose="00000400000000000000" pitchFamily="2" charset="-78"/>
              </a:rPr>
              <a:t> نوزاد و مراجعه به مرکز مشاوره بیماری های رفتاری توسط پرستار کنترل عفونت انجام شود. </a:t>
            </a:r>
            <a:endParaRPr lang="en-US" sz="1600" dirty="0" smtClean="0">
              <a:effectLst/>
              <a:cs typeface="B Nazanin" panose="00000400000000000000" pitchFamily="2" charset="-78"/>
            </a:endParaRPr>
          </a:p>
          <a:p>
            <a:pPr lvl="0" algn="just" rtl="1">
              <a:lnSpc>
                <a:spcPct val="115000"/>
              </a:lnSpc>
              <a:spcAft>
                <a:spcPts val="0"/>
              </a:spcAft>
              <a:buFont typeface="Wingdings" panose="05000000000000000000" pitchFamily="2" charset="2"/>
              <a:buChar char="§"/>
              <a:tabLst>
                <a:tab pos="1634490" algn="l"/>
              </a:tabLst>
            </a:pPr>
            <a:r>
              <a:rPr lang="fa-IR" sz="1900" dirty="0" smtClean="0">
                <a:effectLst/>
                <a:cs typeface="B Nazanin" panose="00000400000000000000" pitchFamily="2" charset="-78"/>
              </a:rPr>
              <a:t>گزارش تلفنی محرمانه و در اولین فرصت مشخصات (نام، آدرس و تلفن) موارد مثبت و انجام زایمان به واحد مبارزه با بیماری های شهرستان توسط پرستار کنترل عفونت انجام یابد. </a:t>
            </a:r>
            <a:endParaRPr lang="en-US" sz="1600" dirty="0" smtClean="0">
              <a:effectLst/>
              <a:cs typeface="B Nazanin" panose="00000400000000000000" pitchFamily="2" charset="-78"/>
            </a:endParaRPr>
          </a:p>
          <a:p>
            <a:pPr lvl="0" algn="just" rtl="1">
              <a:lnSpc>
                <a:spcPct val="115000"/>
              </a:lnSpc>
              <a:spcAft>
                <a:spcPts val="1000"/>
              </a:spcAft>
              <a:buFont typeface="Wingdings" panose="05000000000000000000" pitchFamily="2" charset="2"/>
              <a:buChar char="§"/>
              <a:tabLst>
                <a:tab pos="1634490" algn="l"/>
              </a:tabLst>
            </a:pPr>
            <a:r>
              <a:rPr lang="fa-IR" sz="1900" dirty="0" smtClean="0">
                <a:effectLst/>
                <a:cs typeface="B Nazanin" panose="00000400000000000000" pitchFamily="2" charset="-78"/>
              </a:rPr>
              <a:t>مادر پس از ترخیص از بیمارستان به مرکز مشاوره بیماری های رفتاری ارجاع شود.</a:t>
            </a:r>
            <a:endParaRPr lang="en-US" sz="1600" dirty="0" smtClean="0">
              <a:effectLst/>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15000"/>
              </a:lnSpc>
              <a:spcAft>
                <a:spcPts val="1000"/>
              </a:spcAft>
              <a:buNone/>
              <a:tabLst>
                <a:tab pos="1634490" algn="l"/>
              </a:tabLst>
            </a:pPr>
            <a:endParaRPr lang="fa-IR" sz="1800" dirty="0">
              <a:cs typeface="B Nazanin" panose="00000400000000000000" pitchFamily="2" charset="-78"/>
            </a:endParaRPr>
          </a:p>
        </p:txBody>
      </p:sp>
      <p:sp>
        <p:nvSpPr>
          <p:cNvPr id="5" name="Rectangle 4"/>
          <p:cNvSpPr/>
          <p:nvPr/>
        </p:nvSpPr>
        <p:spPr>
          <a:xfrm>
            <a:off x="3048000" y="3000165"/>
            <a:ext cx="6096000" cy="410882"/>
          </a:xfrm>
          <a:prstGeom prst="rect">
            <a:avLst/>
          </a:prstGeom>
        </p:spPr>
        <p:txBody>
          <a:bodyPr>
            <a:spAutoFit/>
          </a:bodyPr>
          <a:lstStyle/>
          <a:p>
            <a:pPr algn="just" rtl="1">
              <a:lnSpc>
                <a:spcPct val="115000"/>
              </a:lnSpc>
              <a:spcAft>
                <a:spcPts val="1000"/>
              </a:spcAft>
              <a:tabLst>
                <a:tab pos="1634490" algn="l"/>
              </a:tabLst>
            </a:pPr>
            <a:r>
              <a:rPr lang="fa-IR" dirty="0" smtClean="0">
                <a:effectLst/>
                <a:cs typeface="B Nazanin" panose="00000400000000000000" pitchFamily="2" charset="-78"/>
              </a:rPr>
              <a:t>1</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8" name="Rectangle 7"/>
          <p:cNvSpPr/>
          <p:nvPr/>
        </p:nvSpPr>
        <p:spPr>
          <a:xfrm>
            <a:off x="3048000" y="3064285"/>
            <a:ext cx="6096000" cy="410882"/>
          </a:xfrm>
          <a:prstGeom prst="rect">
            <a:avLst/>
          </a:prstGeom>
        </p:spPr>
        <p:txBody>
          <a:bodyPr>
            <a:spAutoFit/>
          </a:bodyPr>
          <a:lstStyle/>
          <a:p>
            <a:pPr algn="just" rtl="1">
              <a:lnSpc>
                <a:spcPct val="115000"/>
              </a:lnSpc>
              <a:spcAft>
                <a:spcPts val="1000"/>
              </a:spcAft>
              <a:tabLst>
                <a:tab pos="1634490" algn="l"/>
              </a:tabLst>
            </a:pPr>
            <a:r>
              <a:rPr lang="fa-IR" dirty="0" smtClean="0">
                <a:effectLst/>
                <a:cs typeface="B Nazanin" panose="00000400000000000000" pitchFamily="2" charset="-78"/>
              </a:rPr>
              <a:t>1</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xmlns="" val="5605339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62" y="187927"/>
            <a:ext cx="11127828" cy="1246735"/>
          </a:xfrm>
        </p:spPr>
        <p:txBody>
          <a:bodyPr>
            <a:normAutofit fontScale="90000"/>
          </a:bodyPr>
          <a:lstStyle/>
          <a:p>
            <a:pPr algn="ctr" rtl="1">
              <a:lnSpc>
                <a:spcPct val="150000"/>
              </a:lnSpc>
            </a:pPr>
            <a:r>
              <a:rPr lang="fa-IR" sz="3600" b="1" dirty="0"/>
              <a:t> </a:t>
            </a:r>
            <a:r>
              <a:rPr lang="fa-IR" sz="3600" b="1" dirty="0">
                <a:cs typeface="B Titr" panose="00000700000000000000" pitchFamily="2" charset="-78"/>
              </a:rPr>
              <a:t>نوزادان، شیرخواران و </a:t>
            </a:r>
            <a:r>
              <a:rPr lang="fa-IR" sz="3600" b="1" dirty="0" smtClean="0">
                <a:cs typeface="B Titr" panose="00000700000000000000" pitchFamily="2" charset="-78"/>
              </a:rPr>
              <a:t>کودکان</a:t>
            </a:r>
            <a:r>
              <a:rPr lang="fa-IR" sz="3200" b="1" dirty="0" smtClean="0">
                <a:cs typeface="B Titr" panose="00000700000000000000" pitchFamily="2" charset="-78"/>
              </a:rPr>
              <a:t/>
            </a:r>
            <a:br>
              <a:rPr lang="fa-IR" sz="3200" b="1" dirty="0" smtClean="0">
                <a:cs typeface="B Titr" panose="00000700000000000000" pitchFamily="2" charset="-78"/>
              </a:rPr>
            </a:br>
            <a:r>
              <a:rPr lang="fa-IR" sz="2200" b="1" dirty="0">
                <a:cs typeface="B Titr" panose="00000700000000000000" pitchFamily="2" charset="-78"/>
              </a:rPr>
              <a:t>خدمت 4-1 : درمان پیشگیرانه در نوزادان و شیرخواران متولد شده از مادر</a:t>
            </a:r>
            <a:r>
              <a:rPr lang="en-US" sz="2200" b="1" dirty="0">
                <a:cs typeface="B Titr" panose="00000700000000000000" pitchFamily="2" charset="-78"/>
              </a:rPr>
              <a:t>HIV </a:t>
            </a:r>
            <a:r>
              <a:rPr lang="fa-IR" sz="2200" b="1" dirty="0">
                <a:cs typeface="B Titr" panose="00000700000000000000" pitchFamily="2" charset="-78"/>
              </a:rPr>
              <a:t> مثبت</a:t>
            </a:r>
            <a:endParaRPr lang="en-US" sz="2400" dirty="0">
              <a:cs typeface="B Titr" panose="00000700000000000000" pitchFamily="2" charset="-78"/>
            </a:endParaRPr>
          </a:p>
        </p:txBody>
      </p:sp>
      <p:sp>
        <p:nvSpPr>
          <p:cNvPr id="3" name="Content Placeholder 2"/>
          <p:cNvSpPr>
            <a:spLocks noGrp="1"/>
          </p:cNvSpPr>
          <p:nvPr>
            <p:ph idx="1"/>
          </p:nvPr>
        </p:nvSpPr>
        <p:spPr>
          <a:xfrm>
            <a:off x="444062" y="1579285"/>
            <a:ext cx="11127828" cy="4994935"/>
          </a:xfrm>
        </p:spPr>
        <p:txBody>
          <a:bodyPr>
            <a:normAutofit lnSpcReduction="10000"/>
          </a:bodyPr>
          <a:lstStyle/>
          <a:p>
            <a:pPr marL="0" indent="0" algn="r" rtl="1">
              <a:buNone/>
            </a:pPr>
            <a:endParaRPr lang="fa-IR" sz="1800" dirty="0" smtClean="0">
              <a:cs typeface="B Nazanin" panose="00000400000000000000" pitchFamily="2" charset="-78"/>
            </a:endParaRPr>
          </a:p>
          <a:p>
            <a:pPr marL="0" indent="0" algn="r" rtl="1">
              <a:buNone/>
            </a:pPr>
            <a:r>
              <a:rPr lang="fa-IR" sz="2300" b="1" dirty="0" smtClean="0">
                <a:cs typeface="B Nazanin" panose="00000400000000000000" pitchFamily="2" charset="-78"/>
              </a:rPr>
              <a:t>نحوه ارائه </a:t>
            </a:r>
            <a:r>
              <a:rPr lang="fa-IR" sz="2300" b="1" dirty="0">
                <a:cs typeface="B Nazanin" panose="00000400000000000000" pitchFamily="2" charset="-78"/>
              </a:rPr>
              <a:t>خدمت به  نوزاد متولد شده از مادر </a:t>
            </a:r>
            <a:r>
              <a:rPr lang="en-US" sz="2300" b="1" dirty="0">
                <a:cs typeface="B Nazanin" panose="00000400000000000000" pitchFamily="2" charset="-78"/>
              </a:rPr>
              <a:t>HIV </a:t>
            </a:r>
            <a:r>
              <a:rPr lang="fa-IR" sz="2300" b="1" dirty="0">
                <a:cs typeface="B Nazanin" panose="00000400000000000000" pitchFamily="2" charset="-78"/>
              </a:rPr>
              <a:t> مثبت (در مرکز / پایگاه سلامت):</a:t>
            </a:r>
            <a:endParaRPr lang="en-US" sz="2300" b="1" dirty="0">
              <a:cs typeface="B Nazanin" panose="00000400000000000000" pitchFamily="2" charset="-78"/>
            </a:endParaRPr>
          </a:p>
          <a:p>
            <a:pPr lvl="0" algn="just" rtl="1">
              <a:lnSpc>
                <a:spcPct val="115000"/>
              </a:lnSpc>
              <a:spcAft>
                <a:spcPts val="0"/>
              </a:spcAft>
              <a:buFont typeface="Wingdings" panose="05000000000000000000" pitchFamily="2" charset="2"/>
              <a:buChar char="§"/>
              <a:tabLst>
                <a:tab pos="1634490" algn="l"/>
              </a:tabLst>
            </a:pPr>
            <a:r>
              <a:rPr lang="fa-IR" sz="1800" dirty="0" smtClean="0">
                <a:effectLst/>
                <a:cs typeface="B Nazanin" panose="00000400000000000000" pitchFamily="2" charset="-78"/>
              </a:rPr>
              <a:t>انجام مراقبت روتین نوزاد بر اساس </a:t>
            </a:r>
            <a:r>
              <a:rPr lang="fa-IR" sz="1800" dirty="0" err="1" smtClean="0">
                <a:effectLst/>
                <a:cs typeface="B Nazanin" panose="00000400000000000000" pitchFamily="2" charset="-78"/>
              </a:rPr>
              <a:t>بوکلت</a:t>
            </a:r>
            <a:r>
              <a:rPr lang="fa-IR" sz="1800" dirty="0" smtClean="0">
                <a:effectLst/>
                <a:cs typeface="B Nazanin" panose="00000400000000000000" pitchFamily="2" charset="-78"/>
              </a:rPr>
              <a:t> کودک سالم و در صورت بروز هریک از علائم بیماری، انجام اقدامات طبق </a:t>
            </a:r>
            <a:r>
              <a:rPr lang="fa-IR" sz="1800" dirty="0" err="1" smtClean="0">
                <a:effectLst/>
                <a:cs typeface="B Nazanin" panose="00000400000000000000" pitchFamily="2" charset="-78"/>
              </a:rPr>
              <a:t>بوکلت</a:t>
            </a:r>
            <a:r>
              <a:rPr lang="fa-IR" sz="1800" dirty="0" smtClean="0">
                <a:effectLst/>
                <a:cs typeface="B Nazanin" panose="00000400000000000000" pitchFamily="2" charset="-78"/>
              </a:rPr>
              <a:t> مراقبت ادغام یافته ناخوشی اطفال</a:t>
            </a:r>
            <a:endParaRPr lang="en-US" sz="1400" dirty="0" smtClean="0">
              <a:effectLst/>
              <a:cs typeface="B Nazanin" panose="00000400000000000000" pitchFamily="2" charset="-78"/>
            </a:endParaRPr>
          </a:p>
          <a:p>
            <a:pPr lvl="0" algn="just" rtl="1">
              <a:lnSpc>
                <a:spcPct val="115000"/>
              </a:lnSpc>
              <a:spcAft>
                <a:spcPts val="0"/>
              </a:spcAft>
              <a:buFont typeface="Wingdings" panose="05000000000000000000" pitchFamily="2" charset="2"/>
              <a:buChar char="§"/>
              <a:tabLst>
                <a:tab pos="1634490" algn="l"/>
              </a:tabLst>
            </a:pPr>
            <a:r>
              <a:rPr lang="fa-IR" sz="1800" dirty="0" smtClean="0">
                <a:effectLst/>
                <a:cs typeface="B Nazanin" panose="00000400000000000000" pitchFamily="2" charset="-78"/>
              </a:rPr>
              <a:t>توسط مشاور شیردهی آموزش و مشاوره مادر در خصوص عدم شیردهی براساس پروتکل مشاوره در مورد تغذیه شیرخوار </a:t>
            </a:r>
            <a:r>
              <a:rPr lang="fa-IR" sz="1800" dirty="0" err="1" smtClean="0">
                <a:effectLst/>
                <a:cs typeface="B Nazanin" panose="00000400000000000000" pitchFamily="2" charset="-78"/>
              </a:rPr>
              <a:t>وکودک</a:t>
            </a:r>
            <a:r>
              <a:rPr lang="fa-IR" sz="1800" dirty="0" smtClean="0">
                <a:effectLst/>
                <a:cs typeface="B Nazanin" panose="00000400000000000000" pitchFamily="2" charset="-78"/>
              </a:rPr>
              <a:t> خردسال انجام پذیرد و شیر مصنوعی جهت نوزاد شروع شود.</a:t>
            </a:r>
            <a:endParaRPr lang="en-US" sz="1400" dirty="0" smtClean="0">
              <a:effectLst/>
              <a:cs typeface="B Nazanin" panose="00000400000000000000" pitchFamily="2" charset="-78"/>
            </a:endParaRPr>
          </a:p>
          <a:p>
            <a:pPr lvl="0" algn="just" rtl="1">
              <a:lnSpc>
                <a:spcPct val="115000"/>
              </a:lnSpc>
              <a:spcAft>
                <a:spcPts val="1000"/>
              </a:spcAft>
              <a:buFont typeface="Wingdings" panose="05000000000000000000" pitchFamily="2" charset="2"/>
              <a:buChar char="§"/>
              <a:tabLst>
                <a:tab pos="1634490" algn="l"/>
              </a:tabLst>
            </a:pPr>
            <a:r>
              <a:rPr lang="fa-IR" sz="1800" dirty="0" smtClean="0">
                <a:effectLst/>
                <a:cs typeface="B Nazanin" panose="00000400000000000000" pitchFamily="2" charset="-78"/>
              </a:rPr>
              <a:t>واکسیناسیون نوزاد براساس دستورالعمل نوزاد متولد شده از مادر</a:t>
            </a:r>
            <a:r>
              <a:rPr lang="en-US" sz="1800" dirty="0" smtClean="0">
                <a:effectLst/>
                <a:cs typeface="B Nazanin" panose="00000400000000000000" pitchFamily="2" charset="-78"/>
              </a:rPr>
              <a:t>HIV </a:t>
            </a:r>
            <a:r>
              <a:rPr lang="fa-IR" sz="1800" dirty="0" smtClean="0">
                <a:effectLst/>
                <a:cs typeface="B Nazanin" panose="00000400000000000000" pitchFamily="2" charset="-78"/>
              </a:rPr>
              <a:t> مثبت انجام پذیرد. (تامین واکسن پولیو تزریقی توسط واحد مبارزه با بیماری های شهرستان)</a:t>
            </a:r>
          </a:p>
          <a:p>
            <a:pPr lvl="0" algn="just" rtl="1">
              <a:lnSpc>
                <a:spcPct val="115000"/>
              </a:lnSpc>
              <a:spcAft>
                <a:spcPts val="0"/>
              </a:spcAft>
              <a:buFont typeface="Wingdings" panose="05000000000000000000" pitchFamily="2" charset="2"/>
              <a:buChar char="§"/>
              <a:tabLst>
                <a:tab pos="1634490" algn="l"/>
              </a:tabLst>
            </a:pPr>
            <a:r>
              <a:rPr lang="fa-IR" sz="1800" dirty="0">
                <a:cs typeface="B Nazanin" panose="00000400000000000000" pitchFamily="2" charset="-78"/>
              </a:rPr>
              <a:t>آموزش و مشاوره مادر در خصوص لزوم ادامه </a:t>
            </a:r>
            <a:r>
              <a:rPr lang="fa-IR" sz="1800" dirty="0" err="1">
                <a:cs typeface="B Nazanin" panose="00000400000000000000" pitchFamily="2" charset="-78"/>
              </a:rPr>
              <a:t>پروفیلاکسی</a:t>
            </a:r>
            <a:r>
              <a:rPr lang="fa-IR" sz="1800" dirty="0">
                <a:cs typeface="B Nazanin" panose="00000400000000000000" pitchFamily="2" charset="-78"/>
              </a:rPr>
              <a:t> توسط کاردان و کارشناس بهداشت خانواده انجام یابد.</a:t>
            </a:r>
            <a:endParaRPr lang="en-US" sz="1800" dirty="0">
              <a:cs typeface="B Nazanin" panose="00000400000000000000" pitchFamily="2" charset="-78"/>
            </a:endParaRPr>
          </a:p>
          <a:p>
            <a:pPr lvl="0" algn="just" rtl="1">
              <a:lnSpc>
                <a:spcPct val="115000"/>
              </a:lnSpc>
              <a:spcAft>
                <a:spcPts val="0"/>
              </a:spcAft>
              <a:buFont typeface="Wingdings" panose="05000000000000000000" pitchFamily="2" charset="2"/>
              <a:buChar char="§"/>
              <a:tabLst>
                <a:tab pos="1634490" algn="l"/>
              </a:tabLst>
            </a:pPr>
            <a:r>
              <a:rPr lang="fa-IR" sz="1800" dirty="0">
                <a:cs typeface="B Nazanin" panose="00000400000000000000" pitchFamily="2" charset="-78"/>
              </a:rPr>
              <a:t>در صورتی که نوزاد داروهای </a:t>
            </a:r>
            <a:r>
              <a:rPr lang="fa-IR" sz="1800" dirty="0" err="1">
                <a:cs typeface="B Nazanin" panose="00000400000000000000" pitchFamily="2" charset="-78"/>
              </a:rPr>
              <a:t>پروفیلاکسی</a:t>
            </a:r>
            <a:r>
              <a:rPr lang="fa-IR" sz="1800" dirty="0">
                <a:cs typeface="B Nazanin" panose="00000400000000000000" pitchFamily="2" charset="-78"/>
              </a:rPr>
              <a:t> را دریافت </a:t>
            </a:r>
            <a:r>
              <a:rPr lang="fa-IR" sz="1800" dirty="0" err="1">
                <a:cs typeface="B Nazanin" panose="00000400000000000000" pitchFamily="2" charset="-78"/>
              </a:rPr>
              <a:t>نمی</a:t>
            </a:r>
            <a:r>
              <a:rPr lang="fa-IR" sz="1800" dirty="0">
                <a:cs typeface="B Nazanin" panose="00000400000000000000" pitchFamily="2" charset="-78"/>
              </a:rPr>
              <a:t> کند ارجاع فوری به مرکز مشاوره بیماری های رفتاری با فرم ارجاع انجام پذیرد.</a:t>
            </a:r>
            <a:endParaRPr lang="en-US" sz="1800" dirty="0">
              <a:cs typeface="B Nazanin" panose="00000400000000000000" pitchFamily="2" charset="-78"/>
            </a:endParaRPr>
          </a:p>
          <a:p>
            <a:pPr lvl="0" algn="just" rtl="1">
              <a:lnSpc>
                <a:spcPct val="115000"/>
              </a:lnSpc>
              <a:spcAft>
                <a:spcPts val="0"/>
              </a:spcAft>
              <a:buFont typeface="Wingdings" panose="05000000000000000000" pitchFamily="2" charset="2"/>
              <a:buChar char="§"/>
              <a:tabLst>
                <a:tab pos="1634490" algn="l"/>
              </a:tabLst>
            </a:pPr>
            <a:r>
              <a:rPr lang="fa-IR" sz="1800" dirty="0">
                <a:cs typeface="B Nazanin" panose="00000400000000000000" pitchFamily="2" charset="-78"/>
              </a:rPr>
              <a:t>گزارش تلفنی محرمانه و در اولین فرصت مشخصات (نام، آدرس و تلفن ) مورد توسط کاردان یا کارشناس مبارزه با بیماری ها به واحد مبارزه با بیماری های شهرستان انجام یابد.</a:t>
            </a:r>
            <a:endParaRPr lang="en-US" sz="1800" dirty="0">
              <a:cs typeface="B Nazanin" panose="00000400000000000000" pitchFamily="2" charset="-78"/>
            </a:endParaRPr>
          </a:p>
          <a:p>
            <a:pPr lvl="0" algn="just" rtl="1">
              <a:lnSpc>
                <a:spcPct val="115000"/>
              </a:lnSpc>
              <a:spcAft>
                <a:spcPts val="1000"/>
              </a:spcAft>
              <a:buFont typeface="Wingdings" panose="05000000000000000000" pitchFamily="2" charset="2"/>
              <a:buChar char="§"/>
              <a:tabLst>
                <a:tab pos="1634490" algn="l"/>
              </a:tabLst>
            </a:pPr>
            <a:r>
              <a:rPr lang="fa-IR" sz="1800" dirty="0">
                <a:cs typeface="B Nazanin" panose="00000400000000000000" pitchFamily="2" charset="-78"/>
              </a:rPr>
              <a:t>در صورت عدم مراجعه در مدت 3 روز مادر </a:t>
            </a:r>
            <a:r>
              <a:rPr lang="en-US" sz="1800" dirty="0">
                <a:cs typeface="B Nazanin" panose="00000400000000000000" pitchFamily="2" charset="-78"/>
              </a:rPr>
              <a:t>HIV</a:t>
            </a:r>
            <a:r>
              <a:rPr lang="fa-IR" sz="1800" dirty="0">
                <a:cs typeface="B Nazanin" panose="00000400000000000000" pitchFamily="2" charset="-78"/>
              </a:rPr>
              <a:t> مثبت به مرکز مشاوره بیماری های رفتاری، پیگیری فعال (ابتدا تلفنی و بعد درب منزل) توسط کاردان یا کارشناس مبارزه با بیماری های مرکز انجام پذیرد.</a:t>
            </a:r>
            <a:endParaRPr lang="en-US" sz="1800" dirty="0">
              <a:cs typeface="B Nazanin" panose="00000400000000000000" pitchFamily="2" charset="-78"/>
            </a:endParaRPr>
          </a:p>
          <a:p>
            <a:pPr marL="342900" lvl="0" indent="-342900" algn="just" rtl="1">
              <a:lnSpc>
                <a:spcPct val="115000"/>
              </a:lnSpc>
              <a:spcAft>
                <a:spcPts val="1000"/>
              </a:spcAft>
              <a:buFont typeface="+mj-lt"/>
              <a:buAutoNum type="arabicPeriod"/>
              <a:tabLst>
                <a:tab pos="1634490" algn="l"/>
              </a:tabLst>
            </a:pPr>
            <a:endParaRPr lang="en-US" sz="1400" dirty="0" smtClean="0">
              <a:effectLst/>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15000"/>
              </a:lnSpc>
              <a:spcAft>
                <a:spcPts val="1000"/>
              </a:spcAft>
              <a:buNone/>
              <a:tabLst>
                <a:tab pos="1634490" algn="l"/>
              </a:tabLst>
            </a:pPr>
            <a:endParaRPr lang="fa-IR" sz="1800" dirty="0">
              <a:cs typeface="B Nazanin" panose="00000400000000000000" pitchFamily="2" charset="-78"/>
            </a:endParaRPr>
          </a:p>
        </p:txBody>
      </p:sp>
    </p:spTree>
    <p:extLst>
      <p:ext uri="{BB962C8B-B14F-4D97-AF65-F5344CB8AC3E}">
        <p14:creationId xmlns:p14="http://schemas.microsoft.com/office/powerpoint/2010/main" xmlns="" val="33446089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62" y="187927"/>
            <a:ext cx="11127828" cy="1246735"/>
          </a:xfrm>
        </p:spPr>
        <p:txBody>
          <a:bodyPr>
            <a:normAutofit fontScale="90000"/>
          </a:bodyPr>
          <a:lstStyle/>
          <a:p>
            <a:pPr algn="ctr" rtl="1">
              <a:lnSpc>
                <a:spcPct val="150000"/>
              </a:lnSpc>
            </a:pPr>
            <a:r>
              <a:rPr lang="fa-IR" sz="3600" b="1" dirty="0"/>
              <a:t> </a:t>
            </a:r>
            <a:r>
              <a:rPr lang="fa-IR" sz="3600" b="1" dirty="0">
                <a:cs typeface="B Titr" panose="00000700000000000000" pitchFamily="2" charset="-78"/>
              </a:rPr>
              <a:t>نوزادان، شیرخواران و </a:t>
            </a:r>
            <a:r>
              <a:rPr lang="fa-IR" sz="3600" b="1" dirty="0" smtClean="0">
                <a:cs typeface="B Titr" panose="00000700000000000000" pitchFamily="2" charset="-78"/>
              </a:rPr>
              <a:t>کودکان</a:t>
            </a:r>
            <a:r>
              <a:rPr lang="fa-IR" sz="3200" b="1" dirty="0" smtClean="0">
                <a:cs typeface="B Titr" panose="00000700000000000000" pitchFamily="2" charset="-78"/>
              </a:rPr>
              <a:t/>
            </a:r>
            <a:br>
              <a:rPr lang="fa-IR" sz="3200" b="1" dirty="0" smtClean="0">
                <a:cs typeface="B Titr" panose="00000700000000000000" pitchFamily="2" charset="-78"/>
              </a:rPr>
            </a:br>
            <a:r>
              <a:rPr lang="fa-IR" sz="2200" b="1" dirty="0">
                <a:cs typeface="B Titr" panose="00000700000000000000" pitchFamily="2" charset="-78"/>
              </a:rPr>
              <a:t>خدمت 4-1 : درمان پیشگیرانه در نوزادان و شیرخواران متولد شده از مادر</a:t>
            </a:r>
            <a:r>
              <a:rPr lang="en-US" sz="2200" b="1" dirty="0">
                <a:cs typeface="B Titr" panose="00000700000000000000" pitchFamily="2" charset="-78"/>
              </a:rPr>
              <a:t>HIV </a:t>
            </a:r>
            <a:r>
              <a:rPr lang="fa-IR" sz="2200" b="1" dirty="0">
                <a:cs typeface="B Titr" panose="00000700000000000000" pitchFamily="2" charset="-78"/>
              </a:rPr>
              <a:t> مثبت</a:t>
            </a:r>
            <a:endParaRPr lang="en-US" sz="2400" dirty="0">
              <a:cs typeface="B Titr" panose="00000700000000000000" pitchFamily="2" charset="-78"/>
            </a:endParaRPr>
          </a:p>
        </p:txBody>
      </p:sp>
      <p:sp>
        <p:nvSpPr>
          <p:cNvPr id="3" name="Content Placeholder 2"/>
          <p:cNvSpPr>
            <a:spLocks noGrp="1"/>
          </p:cNvSpPr>
          <p:nvPr>
            <p:ph idx="1"/>
          </p:nvPr>
        </p:nvSpPr>
        <p:spPr>
          <a:xfrm>
            <a:off x="444062" y="1579285"/>
            <a:ext cx="11127828" cy="4994935"/>
          </a:xfrm>
        </p:spPr>
        <p:txBody>
          <a:bodyPr>
            <a:normAutofit/>
          </a:bodyPr>
          <a:lstStyle/>
          <a:p>
            <a:pPr marL="0" indent="0" algn="r" rtl="1">
              <a:buNone/>
            </a:pPr>
            <a:r>
              <a:rPr lang="fa-IR" sz="2300" dirty="0" smtClean="0">
                <a:cs typeface="B Nazanin" panose="00000400000000000000" pitchFamily="2" charset="-78"/>
              </a:rPr>
              <a:t>نحوه ارائه خدمت </a:t>
            </a:r>
            <a:r>
              <a:rPr lang="fa-IR" sz="2300" dirty="0">
                <a:cs typeface="B Nazanin" panose="00000400000000000000" pitchFamily="2" charset="-78"/>
              </a:rPr>
              <a:t>به شیرخوار متولد شده از مادر </a:t>
            </a:r>
            <a:r>
              <a:rPr lang="en-US" sz="2300" dirty="0">
                <a:cs typeface="B Nazanin" panose="00000400000000000000" pitchFamily="2" charset="-78"/>
              </a:rPr>
              <a:t>HIV</a:t>
            </a:r>
            <a:r>
              <a:rPr lang="fa-IR" sz="2300" dirty="0">
                <a:cs typeface="B Nazanin" panose="00000400000000000000" pitchFamily="2" charset="-78"/>
              </a:rPr>
              <a:t> </a:t>
            </a:r>
            <a:r>
              <a:rPr lang="fa-IR" sz="2300" dirty="0" smtClean="0">
                <a:cs typeface="B Nazanin" panose="00000400000000000000" pitchFamily="2" charset="-78"/>
              </a:rPr>
              <a:t>مثبت:</a:t>
            </a:r>
            <a:endParaRPr lang="fa-IR" sz="2300" dirty="0">
              <a:cs typeface="B Nazanin" panose="00000400000000000000" pitchFamily="2" charset="-78"/>
            </a:endParaRPr>
          </a:p>
          <a:p>
            <a:pPr lvl="0" algn="just" rtl="1">
              <a:lnSpc>
                <a:spcPct val="115000"/>
              </a:lnSpc>
              <a:spcAft>
                <a:spcPts val="0"/>
              </a:spcAft>
              <a:tabLst>
                <a:tab pos="1634490" algn="l"/>
              </a:tabLst>
            </a:pPr>
            <a:r>
              <a:rPr lang="fa-IR" sz="1800" dirty="0" smtClean="0">
                <a:effectLst/>
                <a:cs typeface="B Nazanin" panose="00000400000000000000" pitchFamily="2" charset="-78"/>
              </a:rPr>
              <a:t>انجام مراقبت روتین شیرخوار بر اساس </a:t>
            </a:r>
            <a:r>
              <a:rPr lang="fa-IR" sz="1800" dirty="0" err="1" smtClean="0">
                <a:effectLst/>
                <a:cs typeface="B Nazanin" panose="00000400000000000000" pitchFamily="2" charset="-78"/>
              </a:rPr>
              <a:t>بوکلت</a:t>
            </a:r>
            <a:r>
              <a:rPr lang="fa-IR" sz="1800" dirty="0" smtClean="0">
                <a:effectLst/>
                <a:cs typeface="B Nazanin" panose="00000400000000000000" pitchFamily="2" charset="-78"/>
              </a:rPr>
              <a:t> کودک سالم و در صورت بروز هریک از علائم بیماری انجام اقدامات طبق </a:t>
            </a:r>
            <a:r>
              <a:rPr lang="fa-IR" sz="1800" dirty="0" err="1" smtClean="0">
                <a:effectLst/>
                <a:cs typeface="B Nazanin" panose="00000400000000000000" pitchFamily="2" charset="-78"/>
              </a:rPr>
              <a:t>بوکلت</a:t>
            </a:r>
            <a:r>
              <a:rPr lang="fa-IR" sz="1800" dirty="0" smtClean="0">
                <a:effectLst/>
                <a:cs typeface="B Nazanin" panose="00000400000000000000" pitchFamily="2" charset="-78"/>
              </a:rPr>
              <a:t> مراقبت ادغام یافته ناخوشی اطفال</a:t>
            </a:r>
            <a:endParaRPr lang="en-US" sz="1600" dirty="0" smtClean="0">
              <a:effectLst/>
              <a:cs typeface="B Nazanin" panose="00000400000000000000" pitchFamily="2" charset="-78"/>
            </a:endParaRPr>
          </a:p>
          <a:p>
            <a:pPr lvl="0" algn="just" rtl="1">
              <a:lnSpc>
                <a:spcPct val="115000"/>
              </a:lnSpc>
              <a:spcAft>
                <a:spcPts val="0"/>
              </a:spcAft>
              <a:tabLst>
                <a:tab pos="1634490" algn="l"/>
              </a:tabLst>
            </a:pPr>
            <a:r>
              <a:rPr lang="fa-IR" sz="1800" dirty="0" smtClean="0">
                <a:effectLst/>
                <a:cs typeface="B Nazanin" panose="00000400000000000000" pitchFamily="2" charset="-78"/>
              </a:rPr>
              <a:t>توسط مشاور شیردهی آموزش و مشاوره مادر در خصوص عدم شیردهی با شیر مادر براساس پروتکل مشاوره در مورد تغذیه شیرخوار </a:t>
            </a:r>
            <a:r>
              <a:rPr lang="fa-IR" sz="1800" dirty="0" err="1" smtClean="0">
                <a:effectLst/>
                <a:cs typeface="B Nazanin" panose="00000400000000000000" pitchFamily="2" charset="-78"/>
              </a:rPr>
              <a:t>وکودک</a:t>
            </a:r>
            <a:r>
              <a:rPr lang="fa-IR" sz="1800" dirty="0" smtClean="0">
                <a:effectLst/>
                <a:cs typeface="B Nazanin" panose="00000400000000000000" pitchFamily="2" charset="-78"/>
              </a:rPr>
              <a:t> خردسال انجام پذیرد و شیر مصنوعی جهت شیرخوار شروع شود.</a:t>
            </a:r>
            <a:endParaRPr lang="en-US" sz="1600" dirty="0" smtClean="0">
              <a:effectLst/>
              <a:cs typeface="B Nazanin" panose="00000400000000000000" pitchFamily="2" charset="-78"/>
            </a:endParaRPr>
          </a:p>
          <a:p>
            <a:pPr lvl="0" algn="just" rtl="1">
              <a:lnSpc>
                <a:spcPct val="115000"/>
              </a:lnSpc>
              <a:spcAft>
                <a:spcPts val="0"/>
              </a:spcAft>
              <a:tabLst>
                <a:tab pos="1634490" algn="l"/>
              </a:tabLst>
            </a:pPr>
            <a:r>
              <a:rPr lang="fa-IR" sz="1800" dirty="0" smtClean="0">
                <a:effectLst/>
                <a:cs typeface="B Nazanin" panose="00000400000000000000" pitchFamily="2" charset="-78"/>
              </a:rPr>
              <a:t>واکسیناسیون شیرخوار براساس دستورالعمل نوزاد متولد شده از مادر </a:t>
            </a:r>
            <a:r>
              <a:rPr lang="en-US" sz="1800" dirty="0" smtClean="0">
                <a:effectLst/>
                <a:cs typeface="B Nazanin" panose="00000400000000000000" pitchFamily="2" charset="-78"/>
              </a:rPr>
              <a:t>HIV </a:t>
            </a:r>
            <a:r>
              <a:rPr lang="fa-IR" sz="1800" dirty="0" smtClean="0">
                <a:effectLst/>
                <a:cs typeface="B Nazanin" panose="00000400000000000000" pitchFamily="2" charset="-78"/>
              </a:rPr>
              <a:t> مثبت انجام پذیرد. </a:t>
            </a:r>
            <a:endParaRPr lang="en-US" sz="1600" dirty="0" smtClean="0">
              <a:effectLst/>
              <a:cs typeface="B Nazanin" panose="00000400000000000000" pitchFamily="2" charset="-78"/>
            </a:endParaRPr>
          </a:p>
          <a:p>
            <a:pPr lvl="0" algn="just" rtl="1">
              <a:lnSpc>
                <a:spcPct val="115000"/>
              </a:lnSpc>
              <a:spcAft>
                <a:spcPts val="0"/>
              </a:spcAft>
              <a:tabLst>
                <a:tab pos="1634490" algn="l"/>
              </a:tabLst>
            </a:pPr>
            <a:r>
              <a:rPr lang="fa-IR" sz="1800" dirty="0" smtClean="0">
                <a:effectLst/>
                <a:cs typeface="B Nazanin" panose="00000400000000000000" pitchFamily="2" charset="-78"/>
              </a:rPr>
              <a:t>شروع درمان </a:t>
            </a:r>
            <a:r>
              <a:rPr lang="fa-IR" sz="1800" dirty="0" err="1" smtClean="0">
                <a:effectLst/>
                <a:cs typeface="B Nazanin" panose="00000400000000000000" pitchFamily="2" charset="-78"/>
              </a:rPr>
              <a:t>پروفیلاکسی</a:t>
            </a:r>
            <a:r>
              <a:rPr lang="fa-IR" sz="1800" dirty="0" smtClean="0">
                <a:effectLst/>
                <a:cs typeface="B Nazanin" panose="00000400000000000000" pitchFamily="2" charset="-78"/>
              </a:rPr>
              <a:t> توسط پزشک مرکز با </a:t>
            </a:r>
            <a:r>
              <a:rPr lang="fa-IR" sz="1800" dirty="0" err="1" smtClean="0">
                <a:effectLst/>
                <a:cs typeface="B Nazanin" panose="00000400000000000000" pitchFamily="2" charset="-78"/>
              </a:rPr>
              <a:t>کوتریموکسازول</a:t>
            </a:r>
            <a:r>
              <a:rPr lang="fa-IR" sz="1800" dirty="0" smtClean="0">
                <a:effectLst/>
                <a:cs typeface="B Nazanin" panose="00000400000000000000" pitchFamily="2" charset="-78"/>
              </a:rPr>
              <a:t> بعد از 4 هفتگی براساس دستورالعمل استفاده از داروهای ضد </a:t>
            </a:r>
            <a:r>
              <a:rPr lang="fa-IR" sz="1800" dirty="0" err="1" smtClean="0">
                <a:effectLst/>
                <a:cs typeface="B Nazanin" panose="00000400000000000000" pitchFamily="2" charset="-78"/>
              </a:rPr>
              <a:t>رتروویروسی</a:t>
            </a:r>
            <a:r>
              <a:rPr lang="fa-IR" sz="1800" dirty="0" smtClean="0">
                <a:effectLst/>
                <a:cs typeface="B Nazanin" panose="00000400000000000000" pitchFamily="2" charset="-78"/>
              </a:rPr>
              <a:t> در کودکان مبتلا به عفونت  </a:t>
            </a:r>
            <a:r>
              <a:rPr lang="en-US" sz="1800" dirty="0" smtClean="0">
                <a:effectLst/>
                <a:cs typeface="B Nazanin" panose="00000400000000000000" pitchFamily="2" charset="-78"/>
              </a:rPr>
              <a:t>HIV</a:t>
            </a:r>
            <a:r>
              <a:rPr lang="fa-IR" sz="1800" dirty="0" smtClean="0">
                <a:effectLst/>
                <a:cs typeface="B Nazanin" panose="00000400000000000000" pitchFamily="2" charset="-78"/>
              </a:rPr>
              <a:t> در صورتی که </a:t>
            </a:r>
            <a:r>
              <a:rPr lang="en-US" sz="1800" dirty="0" smtClean="0">
                <a:effectLst/>
                <a:cs typeface="B Nazanin" panose="00000400000000000000" pitchFamily="2" charset="-78"/>
              </a:rPr>
              <a:t>G6PD</a:t>
            </a:r>
            <a:r>
              <a:rPr lang="fa-IR" sz="1800" dirty="0" smtClean="0">
                <a:effectLst/>
                <a:cs typeface="B Nazanin" panose="00000400000000000000" pitchFamily="2" charset="-78"/>
              </a:rPr>
              <a:t> </a:t>
            </a:r>
            <a:r>
              <a:rPr lang="fa-IR" sz="1800" dirty="0" err="1" smtClean="0">
                <a:effectLst/>
                <a:cs typeface="B Nazanin" panose="00000400000000000000" pitchFamily="2" charset="-78"/>
              </a:rPr>
              <a:t>نمی</a:t>
            </a:r>
            <a:r>
              <a:rPr lang="fa-IR" sz="1800" dirty="0" smtClean="0">
                <a:effectLst/>
                <a:cs typeface="B Nazanin" panose="00000400000000000000" pitchFamily="2" charset="-78"/>
              </a:rPr>
              <a:t>  باشد.</a:t>
            </a:r>
            <a:endParaRPr lang="en-US" sz="1600" dirty="0" smtClean="0">
              <a:effectLst/>
              <a:cs typeface="B Nazanin" panose="00000400000000000000" pitchFamily="2" charset="-78"/>
            </a:endParaRPr>
          </a:p>
          <a:p>
            <a:pPr lvl="0" algn="just" rtl="1">
              <a:lnSpc>
                <a:spcPct val="115000"/>
              </a:lnSpc>
              <a:spcAft>
                <a:spcPts val="1000"/>
              </a:spcAft>
              <a:tabLst>
                <a:tab pos="1634490" algn="l"/>
              </a:tabLst>
            </a:pPr>
            <a:r>
              <a:rPr lang="fa-IR" sz="1800" dirty="0" smtClean="0">
                <a:effectLst/>
                <a:cs typeface="B Nazanin" panose="00000400000000000000" pitchFamily="2" charset="-78"/>
              </a:rPr>
              <a:t>ارجاع برای انجام آزمایشات تشخیصی </a:t>
            </a:r>
            <a:r>
              <a:rPr lang="en-US" sz="1800" dirty="0" smtClean="0">
                <a:effectLst/>
                <a:cs typeface="B Nazanin" panose="00000400000000000000" pitchFamily="2" charset="-78"/>
              </a:rPr>
              <a:t>HIV</a:t>
            </a:r>
            <a:r>
              <a:rPr lang="fa-IR" sz="1800" dirty="0" smtClean="0">
                <a:effectLst/>
                <a:cs typeface="B Nazanin" panose="00000400000000000000" pitchFamily="2" charset="-78"/>
              </a:rPr>
              <a:t> از هفته چهارم</a:t>
            </a:r>
          </a:p>
          <a:p>
            <a:pPr lvl="0" algn="just" rtl="1">
              <a:lnSpc>
                <a:spcPct val="115000"/>
              </a:lnSpc>
              <a:spcAft>
                <a:spcPts val="1000"/>
              </a:spcAft>
              <a:tabLst>
                <a:tab pos="1634490" algn="l"/>
              </a:tabLst>
            </a:pPr>
            <a:r>
              <a:rPr lang="fa-IR" sz="1800" dirty="0">
                <a:cs typeface="B Nazanin" panose="00000400000000000000" pitchFamily="2" charset="-78"/>
              </a:rPr>
              <a:t>گزارش تلفنی محرمانه و در اولین فرصت مشخصات (نام، آدرس و تلفن) مورد توسط کاردان یا کارشناس مبارزه با بیماری ها به واحد مبارزه با بیماری های شهرستان انجام یابد.</a:t>
            </a:r>
            <a:endParaRPr lang="en-US" sz="1800" dirty="0">
              <a:cs typeface="B Nazanin" panose="00000400000000000000" pitchFamily="2" charset="-78"/>
            </a:endParaRPr>
          </a:p>
          <a:p>
            <a:pPr marL="0" lvl="0" indent="0" algn="just" rtl="1">
              <a:lnSpc>
                <a:spcPct val="115000"/>
              </a:lnSpc>
              <a:spcAft>
                <a:spcPts val="1000"/>
              </a:spcAft>
              <a:buNone/>
              <a:tabLst>
                <a:tab pos="1634490" algn="l"/>
              </a:tabLst>
            </a:pPr>
            <a:endParaRPr lang="en-US" sz="1400" dirty="0" smtClean="0">
              <a:effectLst/>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15000"/>
              </a:lnSpc>
              <a:spcAft>
                <a:spcPts val="1000"/>
              </a:spcAft>
              <a:buNone/>
              <a:tabLst>
                <a:tab pos="1634490" algn="l"/>
              </a:tabLst>
            </a:pPr>
            <a:endParaRPr lang="fa-IR" sz="1800" dirty="0">
              <a:cs typeface="B Nazanin" panose="00000400000000000000" pitchFamily="2" charset="-78"/>
            </a:endParaRPr>
          </a:p>
        </p:txBody>
      </p:sp>
    </p:spTree>
    <p:extLst>
      <p:ext uri="{BB962C8B-B14F-4D97-AF65-F5344CB8AC3E}">
        <p14:creationId xmlns:p14="http://schemas.microsoft.com/office/powerpoint/2010/main" xmlns="" val="14802771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618630" y="1"/>
            <a:ext cx="8828689" cy="6858000"/>
          </a:xfrm>
        </p:spPr>
      </p:pic>
    </p:spTree>
    <p:extLst>
      <p:ext uri="{BB962C8B-B14F-4D97-AF65-F5344CB8AC3E}">
        <p14:creationId xmlns:p14="http://schemas.microsoft.com/office/powerpoint/2010/main" xmlns="" val="20703019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lnSpc>
                <a:spcPct val="150000"/>
              </a:lnSpc>
            </a:pPr>
            <a:r>
              <a:rPr lang="fa-IR" sz="3600" b="1" dirty="0">
                <a:cs typeface="B Titr" panose="00000700000000000000" pitchFamily="2" charset="-78"/>
              </a:rPr>
              <a:t>دوران قبل از </a:t>
            </a:r>
            <a:r>
              <a:rPr lang="fa-IR" sz="3600" b="1" dirty="0" err="1" smtClean="0">
                <a:cs typeface="B Titr" panose="00000700000000000000" pitchFamily="2" charset="-78"/>
              </a:rPr>
              <a:t>بارداري</a:t>
            </a:r>
            <a:r>
              <a:rPr lang="fa-IR" sz="3600" b="1" dirty="0" smtClean="0">
                <a:cs typeface="B Titr" panose="00000700000000000000" pitchFamily="2" charset="-78"/>
              </a:rPr>
              <a:t/>
            </a:r>
            <a:br>
              <a:rPr lang="fa-IR" sz="3600" b="1" dirty="0" smtClean="0">
                <a:cs typeface="B Titr" panose="00000700000000000000" pitchFamily="2" charset="-78"/>
              </a:rPr>
            </a:br>
            <a:r>
              <a:rPr lang="fa-IR" sz="2700" b="1" dirty="0">
                <a:cs typeface="B Titr" panose="00000700000000000000" pitchFamily="2" charset="-78"/>
              </a:rPr>
              <a:t>خدمت 1-1: آموزش و اطلاع رسانی در خصوص اچ آی وی</a:t>
            </a:r>
            <a:r>
              <a:rPr lang="en-US" sz="3600" dirty="0">
                <a:cs typeface="B Titr" panose="00000700000000000000" pitchFamily="2" charset="-78"/>
              </a:rPr>
              <a:t/>
            </a:r>
            <a:br>
              <a:rPr lang="en-US" sz="3600" dirty="0">
                <a:cs typeface="B Titr" panose="00000700000000000000" pitchFamily="2" charset="-78"/>
              </a:rPr>
            </a:br>
            <a:endParaRPr lang="en-US" sz="3600" dirty="0">
              <a:cs typeface="B Titr" panose="00000700000000000000" pitchFamily="2" charset="-78"/>
            </a:endParaRPr>
          </a:p>
        </p:txBody>
      </p:sp>
      <p:sp>
        <p:nvSpPr>
          <p:cNvPr id="3" name="Content Placeholder 2"/>
          <p:cNvSpPr>
            <a:spLocks noGrp="1"/>
          </p:cNvSpPr>
          <p:nvPr>
            <p:ph idx="1"/>
          </p:nvPr>
        </p:nvSpPr>
        <p:spPr/>
        <p:txBody>
          <a:bodyPr/>
          <a:lstStyle/>
          <a:p>
            <a:pPr marL="0" indent="0" algn="r" rtl="1">
              <a:buNone/>
            </a:pPr>
            <a:r>
              <a:rPr lang="fa-IR" dirty="0" err="1" smtClean="0">
                <a:cs typeface="B Nazanin" panose="00000400000000000000" pitchFamily="2" charset="-78"/>
              </a:rPr>
              <a:t>واجدین</a:t>
            </a:r>
            <a:r>
              <a:rPr lang="fa-IR" dirty="0" smtClean="0">
                <a:cs typeface="B Nazanin" panose="00000400000000000000" pitchFamily="2" charset="-78"/>
              </a:rPr>
              <a:t> شرایط:</a:t>
            </a:r>
            <a:endParaRPr lang="en-US" dirty="0" smtClean="0">
              <a:cs typeface="B Nazanin" panose="00000400000000000000" pitchFamily="2" charset="-78"/>
            </a:endParaRPr>
          </a:p>
          <a:p>
            <a:pPr marL="0" indent="0" algn="r" rtl="1">
              <a:buNone/>
            </a:pPr>
            <a:endParaRPr lang="fa-IR" dirty="0" smtClean="0">
              <a:cs typeface="B Nazanin" panose="00000400000000000000" pitchFamily="2" charset="-78"/>
            </a:endParaRPr>
          </a:p>
          <a:p>
            <a:pPr algn="r" rtl="1">
              <a:buFont typeface="Wingdings" panose="05000000000000000000" pitchFamily="2" charset="2"/>
              <a:buChar char="§"/>
            </a:pPr>
            <a:r>
              <a:rPr lang="fa-IR" dirty="0" err="1" smtClean="0">
                <a:cs typeface="B Nazanin" panose="00000400000000000000" pitchFamily="2" charset="-78"/>
              </a:rPr>
              <a:t>داوطلبین</a:t>
            </a:r>
            <a:r>
              <a:rPr lang="fa-IR" dirty="0" smtClean="0">
                <a:cs typeface="B Nazanin" panose="00000400000000000000" pitchFamily="2" charset="-78"/>
              </a:rPr>
              <a:t> </a:t>
            </a:r>
            <a:r>
              <a:rPr lang="fa-IR" dirty="0">
                <a:cs typeface="B Nazanin" panose="00000400000000000000" pitchFamily="2" charset="-78"/>
              </a:rPr>
              <a:t>ازدواج</a:t>
            </a:r>
            <a:endParaRPr lang="en-US" dirty="0">
              <a:cs typeface="B Nazanin" panose="00000400000000000000" pitchFamily="2" charset="-78"/>
            </a:endParaRPr>
          </a:p>
          <a:p>
            <a:pPr algn="r" rtl="1">
              <a:buFont typeface="Wingdings" panose="05000000000000000000" pitchFamily="2" charset="2"/>
              <a:buChar char="§"/>
            </a:pPr>
            <a:r>
              <a:rPr lang="fa-IR" dirty="0" smtClean="0">
                <a:cs typeface="B Nazanin" panose="00000400000000000000" pitchFamily="2" charset="-78"/>
              </a:rPr>
              <a:t>زنان </a:t>
            </a:r>
            <a:r>
              <a:rPr lang="fa-IR" dirty="0" err="1">
                <a:cs typeface="B Nazanin" panose="00000400000000000000" pitchFamily="2" charset="-78"/>
              </a:rPr>
              <a:t>همسردار</a:t>
            </a:r>
            <a:r>
              <a:rPr lang="fa-IR" dirty="0">
                <a:cs typeface="B Nazanin" panose="00000400000000000000" pitchFamily="2" charset="-78"/>
              </a:rPr>
              <a:t> 49 – 10ساله مراجعه کننده به واحد سلامت خانواده </a:t>
            </a:r>
            <a:endParaRPr lang="en-US" dirty="0">
              <a:cs typeface="B Nazanin" panose="00000400000000000000" pitchFamily="2" charset="-78"/>
            </a:endParaRPr>
          </a:p>
          <a:p>
            <a:pPr algn="r" rtl="1">
              <a:buFont typeface="Wingdings" panose="05000000000000000000" pitchFamily="2" charset="2"/>
              <a:buChar char="§"/>
            </a:pPr>
            <a:r>
              <a:rPr lang="fa-IR" dirty="0" smtClean="0">
                <a:cs typeface="B Nazanin" panose="00000400000000000000" pitchFamily="2" charset="-78"/>
              </a:rPr>
              <a:t>زنان </a:t>
            </a:r>
            <a:r>
              <a:rPr lang="fa-IR" dirty="0">
                <a:cs typeface="B Nazanin" panose="00000400000000000000" pitchFamily="2" charset="-78"/>
              </a:rPr>
              <a:t>49 – 10 ساله مراجعه کننده به واحد مامایی جهت مراقبت زنان(سبا) و خدمات باروری سالم</a:t>
            </a:r>
            <a:endParaRPr lang="en-US" dirty="0">
              <a:cs typeface="B Nazanin" panose="00000400000000000000" pitchFamily="2" charset="-78"/>
            </a:endParaRPr>
          </a:p>
          <a:p>
            <a:pPr algn="r" rtl="1">
              <a:buFont typeface="Wingdings" panose="05000000000000000000" pitchFamily="2" charset="2"/>
              <a:buChar char="§"/>
            </a:pPr>
            <a:r>
              <a:rPr lang="fa-IR" dirty="0" smtClean="0">
                <a:cs typeface="B Nazanin" panose="00000400000000000000" pitchFamily="2" charset="-78"/>
              </a:rPr>
              <a:t>مردان </a:t>
            </a:r>
            <a:r>
              <a:rPr lang="fa-IR" dirty="0">
                <a:cs typeface="B Nazanin" panose="00000400000000000000" pitchFamily="2" charset="-78"/>
              </a:rPr>
              <a:t>مراجعه کننده به مرکز بهداشتی درمانی</a:t>
            </a:r>
            <a:endParaRPr lang="en-US" dirty="0">
              <a:cs typeface="B Nazanin" panose="00000400000000000000" pitchFamily="2" charset="-78"/>
            </a:endParaRPr>
          </a:p>
        </p:txBody>
      </p:sp>
    </p:spTree>
    <p:extLst>
      <p:ext uri="{BB962C8B-B14F-4D97-AF65-F5344CB8AC3E}">
        <p14:creationId xmlns:p14="http://schemas.microsoft.com/office/powerpoint/2010/main" xmlns="" val="37211761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lnSpc>
                <a:spcPct val="150000"/>
              </a:lnSpc>
            </a:pPr>
            <a:r>
              <a:rPr lang="fa-IR" sz="3600" b="1" dirty="0">
                <a:cs typeface="B Titr" panose="00000700000000000000" pitchFamily="2" charset="-78"/>
              </a:rPr>
              <a:t>دوران قبل از </a:t>
            </a:r>
            <a:r>
              <a:rPr lang="fa-IR" sz="3600" b="1" dirty="0" err="1" smtClean="0">
                <a:cs typeface="B Titr" panose="00000700000000000000" pitchFamily="2" charset="-78"/>
              </a:rPr>
              <a:t>بارداري</a:t>
            </a:r>
            <a:r>
              <a:rPr lang="fa-IR" sz="3600" b="1" dirty="0" smtClean="0">
                <a:cs typeface="B Titr" panose="00000700000000000000" pitchFamily="2" charset="-78"/>
              </a:rPr>
              <a:t/>
            </a:r>
            <a:br>
              <a:rPr lang="fa-IR" sz="3600" b="1" dirty="0" smtClean="0">
                <a:cs typeface="B Titr" panose="00000700000000000000" pitchFamily="2" charset="-78"/>
              </a:rPr>
            </a:br>
            <a:r>
              <a:rPr lang="fa-IR" sz="2700" b="1" dirty="0">
                <a:cs typeface="B Titr" panose="00000700000000000000" pitchFamily="2" charset="-78"/>
              </a:rPr>
              <a:t>خدمت 1- 2: مشاوره و آزمایش </a:t>
            </a:r>
            <a:r>
              <a:rPr lang="en-US" sz="2700" b="1" dirty="0">
                <a:cs typeface="B Titr" panose="00000700000000000000" pitchFamily="2" charset="-78"/>
              </a:rPr>
              <a:t>HIV</a:t>
            </a:r>
            <a:r>
              <a:rPr lang="en-US" sz="3600" dirty="0">
                <a:cs typeface="B Titr" panose="00000700000000000000" pitchFamily="2" charset="-78"/>
              </a:rPr>
              <a:t/>
            </a:r>
            <a:br>
              <a:rPr lang="en-US" sz="3600" dirty="0">
                <a:cs typeface="B Titr" panose="00000700000000000000" pitchFamily="2" charset="-78"/>
              </a:rPr>
            </a:br>
            <a:endParaRPr lang="en-US" sz="3600" dirty="0">
              <a:cs typeface="B Titr" panose="00000700000000000000" pitchFamily="2" charset="-78"/>
            </a:endParaRPr>
          </a:p>
        </p:txBody>
      </p:sp>
      <p:sp>
        <p:nvSpPr>
          <p:cNvPr id="3" name="Content Placeholder 2"/>
          <p:cNvSpPr>
            <a:spLocks noGrp="1"/>
          </p:cNvSpPr>
          <p:nvPr>
            <p:ph idx="1"/>
          </p:nvPr>
        </p:nvSpPr>
        <p:spPr/>
        <p:txBody>
          <a:bodyPr/>
          <a:lstStyle/>
          <a:p>
            <a:pPr marL="0" indent="0" algn="r" rtl="1">
              <a:buNone/>
            </a:pPr>
            <a:r>
              <a:rPr lang="fa-IR" dirty="0" err="1" smtClean="0">
                <a:cs typeface="B Nazanin" panose="00000400000000000000" pitchFamily="2" charset="-78"/>
              </a:rPr>
              <a:t>واجدین</a:t>
            </a:r>
            <a:r>
              <a:rPr lang="fa-IR" dirty="0" smtClean="0">
                <a:cs typeface="B Nazanin" panose="00000400000000000000" pitchFamily="2" charset="-78"/>
              </a:rPr>
              <a:t> شرایط:</a:t>
            </a:r>
          </a:p>
          <a:p>
            <a:pPr marL="0" indent="0" algn="r" rtl="1">
              <a:buNone/>
            </a:pPr>
            <a:endParaRPr lang="fa-IR" dirty="0" smtClean="0">
              <a:cs typeface="B Nazanin" panose="00000400000000000000" pitchFamily="2" charset="-78"/>
            </a:endParaRPr>
          </a:p>
          <a:p>
            <a:pPr algn="r" rtl="1">
              <a:buFont typeface="Wingdings" panose="05000000000000000000" pitchFamily="2" charset="2"/>
              <a:buChar char="§"/>
            </a:pPr>
            <a:r>
              <a:rPr lang="fa-IR" dirty="0" smtClean="0">
                <a:cs typeface="B Nazanin" panose="00000400000000000000" pitchFamily="2" charset="-78"/>
              </a:rPr>
              <a:t>زنان </a:t>
            </a:r>
            <a:r>
              <a:rPr lang="fa-IR" dirty="0">
                <a:cs typeface="B Nazanin" panose="00000400000000000000" pitchFamily="2" charset="-78"/>
              </a:rPr>
              <a:t>10 تا 49 ساله مراجعه کننده به واحد سلامت خانواده و مامایی متقاضی انجام </a:t>
            </a:r>
            <a:r>
              <a:rPr lang="fa-IR" dirty="0" smtClean="0">
                <a:cs typeface="B Nazanin" panose="00000400000000000000" pitchFamily="2" charset="-78"/>
              </a:rPr>
              <a:t>آزمایش</a:t>
            </a:r>
            <a:endParaRPr lang="en-US" dirty="0" smtClean="0">
              <a:cs typeface="B Nazanin" panose="00000400000000000000" pitchFamily="2" charset="-78"/>
            </a:endParaRPr>
          </a:p>
          <a:p>
            <a:pPr algn="r" rtl="1">
              <a:buFont typeface="Wingdings" panose="05000000000000000000" pitchFamily="2" charset="2"/>
              <a:buChar char="§"/>
            </a:pPr>
            <a:endParaRPr lang="en-US" dirty="0">
              <a:cs typeface="B Nazanin" panose="00000400000000000000" pitchFamily="2" charset="-78"/>
            </a:endParaRPr>
          </a:p>
          <a:p>
            <a:pPr algn="r" rtl="1">
              <a:buFont typeface="Wingdings" panose="05000000000000000000" pitchFamily="2" charset="2"/>
              <a:buChar char="§"/>
            </a:pPr>
            <a:r>
              <a:rPr lang="fa-IR" dirty="0" smtClean="0">
                <a:cs typeface="B Nazanin" panose="00000400000000000000" pitchFamily="2" charset="-78"/>
              </a:rPr>
              <a:t>مردان </a:t>
            </a:r>
            <a:r>
              <a:rPr lang="fa-IR" dirty="0">
                <a:cs typeface="B Nazanin" panose="00000400000000000000" pitchFamily="2" charset="-78"/>
              </a:rPr>
              <a:t>مراجعه کننده به مرکز متقاضی انجام آزمایش</a:t>
            </a:r>
            <a:endParaRPr lang="en-US" dirty="0">
              <a:cs typeface="B Nazanin" panose="00000400000000000000" pitchFamily="2" charset="-78"/>
            </a:endParaRPr>
          </a:p>
        </p:txBody>
      </p:sp>
    </p:spTree>
    <p:extLst>
      <p:ext uri="{BB962C8B-B14F-4D97-AF65-F5344CB8AC3E}">
        <p14:creationId xmlns:p14="http://schemas.microsoft.com/office/powerpoint/2010/main" xmlns="" val="42242540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32598"/>
          </a:xfrm>
        </p:spPr>
        <p:txBody>
          <a:bodyPr>
            <a:normAutofit fontScale="90000"/>
          </a:bodyPr>
          <a:lstStyle/>
          <a:p>
            <a:pPr algn="ctr" rtl="1">
              <a:lnSpc>
                <a:spcPct val="150000"/>
              </a:lnSpc>
            </a:pPr>
            <a:r>
              <a:rPr lang="fa-IR" dirty="0" smtClean="0">
                <a:cs typeface="B Nazanin" panose="00000400000000000000" pitchFamily="2" charset="-78"/>
              </a:rPr>
              <a:t/>
            </a:r>
            <a:br>
              <a:rPr lang="fa-IR" dirty="0" smtClean="0">
                <a:cs typeface="B Nazanin" panose="00000400000000000000" pitchFamily="2" charset="-78"/>
              </a:rPr>
            </a:br>
            <a:r>
              <a:rPr lang="fa-IR" sz="3600" dirty="0" smtClean="0">
                <a:cs typeface="B Titr" panose="00000700000000000000" pitchFamily="2" charset="-78"/>
              </a:rPr>
              <a:t>دوران قبل از بارداری</a:t>
            </a:r>
            <a:r>
              <a:rPr lang="en-US" sz="3100" dirty="0" smtClean="0">
                <a:cs typeface="B Titr" panose="00000700000000000000" pitchFamily="2" charset="-78"/>
              </a:rPr>
              <a:t/>
            </a:r>
            <a:br>
              <a:rPr lang="en-US" sz="3100" dirty="0" smtClean="0">
                <a:cs typeface="B Titr" panose="00000700000000000000" pitchFamily="2" charset="-78"/>
              </a:rPr>
            </a:br>
            <a:r>
              <a:rPr lang="fa-IR" sz="2700" dirty="0" smtClean="0">
                <a:cs typeface="B Titr" panose="00000700000000000000" pitchFamily="2" charset="-78"/>
              </a:rPr>
              <a:t>الف- زنان 49 – 10 ساله مراجعه کننده به واحد سلامت خانواده و مامایی </a:t>
            </a:r>
            <a:r>
              <a:rPr lang="en-US" dirty="0" smtClean="0">
                <a:cs typeface="B Nazanin" panose="00000400000000000000" pitchFamily="2" charset="-78"/>
              </a:rPr>
              <a:t/>
            </a:r>
            <a:br>
              <a:rPr lang="en-US" dirty="0" smtClean="0">
                <a:cs typeface="B Nazanin" panose="00000400000000000000" pitchFamily="2" charset="-78"/>
              </a:rPr>
            </a:br>
            <a:endParaRPr lang="en-US" dirty="0"/>
          </a:p>
        </p:txBody>
      </p:sp>
      <p:sp>
        <p:nvSpPr>
          <p:cNvPr id="3" name="Content Placeholder 2"/>
          <p:cNvSpPr>
            <a:spLocks noGrp="1"/>
          </p:cNvSpPr>
          <p:nvPr>
            <p:ph idx="1"/>
          </p:nvPr>
        </p:nvSpPr>
        <p:spPr>
          <a:xfrm>
            <a:off x="173421" y="1639614"/>
            <a:ext cx="11524593" cy="5076496"/>
          </a:xfrm>
        </p:spPr>
        <p:txBody>
          <a:bodyPr>
            <a:normAutofit fontScale="92500" lnSpcReduction="20000"/>
          </a:bodyPr>
          <a:lstStyle/>
          <a:p>
            <a:pPr marL="0" lvl="0" indent="0" algn="r" rtl="1">
              <a:buNone/>
            </a:pPr>
            <a:r>
              <a:rPr lang="fa-IR" b="1" dirty="0" smtClean="0">
                <a:cs typeface="B Nazanin" panose="00000400000000000000" pitchFamily="2" charset="-78"/>
              </a:rPr>
              <a:t>نحوه ارائه خدمت:</a:t>
            </a:r>
          </a:p>
          <a:p>
            <a:pPr marL="0" lvl="0" indent="0" algn="r" rtl="1">
              <a:buNone/>
            </a:pPr>
            <a:r>
              <a:rPr lang="fa-IR" dirty="0" smtClean="0">
                <a:cs typeface="B Nazanin" panose="00000400000000000000" pitchFamily="2" charset="-78"/>
              </a:rPr>
              <a:t>1.زنانی </a:t>
            </a:r>
            <a:r>
              <a:rPr lang="fa-IR" dirty="0">
                <a:cs typeface="B Nazanin" panose="00000400000000000000" pitchFamily="2" charset="-78"/>
              </a:rPr>
              <a:t>که در خواست انجام آزمایش دارند مشاوره و تست تشخیص سریع </a:t>
            </a:r>
            <a:r>
              <a:rPr lang="en-US" dirty="0">
                <a:cs typeface="B Nazanin" panose="00000400000000000000" pitchFamily="2" charset="-78"/>
              </a:rPr>
              <a:t>HIV</a:t>
            </a:r>
            <a:r>
              <a:rPr lang="fa-IR" dirty="0">
                <a:cs typeface="B Nazanin" panose="00000400000000000000" pitchFamily="2" charset="-78"/>
              </a:rPr>
              <a:t> انجام گردد.</a:t>
            </a:r>
            <a:endParaRPr lang="en-US" dirty="0">
              <a:cs typeface="B Nazanin" panose="00000400000000000000" pitchFamily="2" charset="-78"/>
            </a:endParaRPr>
          </a:p>
          <a:p>
            <a:pPr marL="0" lvl="0" indent="0" algn="r" rtl="1">
              <a:buNone/>
            </a:pPr>
            <a:r>
              <a:rPr lang="fa-IR" dirty="0" smtClean="0">
                <a:cs typeface="B Nazanin" panose="00000400000000000000" pitchFamily="2" charset="-78"/>
              </a:rPr>
              <a:t>2.زنانی </a:t>
            </a:r>
            <a:r>
              <a:rPr lang="fa-IR" dirty="0">
                <a:cs typeface="B Nazanin" panose="00000400000000000000" pitchFamily="2" charset="-78"/>
              </a:rPr>
              <a:t>که تمایل به انجام تست در مرکز بهداشتی درمانی را ندارند به مرکز یا پایگاه مشاوره بیماری های رفتاری ارجاع گردند.</a:t>
            </a:r>
            <a:endParaRPr lang="en-US" dirty="0">
              <a:cs typeface="B Nazanin" panose="00000400000000000000" pitchFamily="2" charset="-78"/>
            </a:endParaRPr>
          </a:p>
          <a:p>
            <a:pPr marL="0" lvl="0" indent="0" algn="r" rtl="1">
              <a:buNone/>
            </a:pPr>
            <a:r>
              <a:rPr lang="fa-IR" dirty="0" smtClean="0">
                <a:cs typeface="B Nazanin" panose="00000400000000000000" pitchFamily="2" charset="-78"/>
              </a:rPr>
              <a:t>3.تست </a:t>
            </a:r>
            <a:r>
              <a:rPr lang="fa-IR" dirty="0">
                <a:cs typeface="B Nazanin" panose="00000400000000000000" pitchFamily="2" charset="-78"/>
              </a:rPr>
              <a:t>تشخیص سریع </a:t>
            </a:r>
            <a:r>
              <a:rPr lang="en-US" dirty="0">
                <a:cs typeface="B Nazanin" panose="00000400000000000000" pitchFamily="2" charset="-78"/>
              </a:rPr>
              <a:t>HIV </a:t>
            </a:r>
            <a:r>
              <a:rPr lang="fa-IR" dirty="0">
                <a:cs typeface="B Nazanin" panose="00000400000000000000" pitchFamily="2" charset="-78"/>
              </a:rPr>
              <a:t>و مشاوره پس از آزمون توسط کاردان یا کارشناس مبارزه با بیماری ها جهت مراجع انجام می گردد و بدین صورت اقدام می گردد: </a:t>
            </a:r>
            <a:endParaRPr lang="en-US" dirty="0">
              <a:cs typeface="B Nazanin" panose="00000400000000000000" pitchFamily="2" charset="-78"/>
            </a:endParaRPr>
          </a:p>
          <a:p>
            <a:pPr marL="0" indent="0" algn="r" rtl="1">
              <a:buNone/>
            </a:pPr>
            <a:r>
              <a:rPr lang="en-US" dirty="0">
                <a:cs typeface="B Nazanin" panose="00000400000000000000" pitchFamily="2" charset="-78"/>
              </a:rPr>
              <a:t>a</a:t>
            </a:r>
            <a:r>
              <a:rPr lang="fa-IR" dirty="0">
                <a:cs typeface="B Nazanin" panose="00000400000000000000" pitchFamily="2" charset="-78"/>
              </a:rPr>
              <a:t>- در صورت </a:t>
            </a:r>
            <a:r>
              <a:rPr lang="en-US" dirty="0">
                <a:cs typeface="B Nazanin" panose="00000400000000000000" pitchFamily="2" charset="-78"/>
              </a:rPr>
              <a:t>Reactive </a:t>
            </a:r>
            <a:r>
              <a:rPr lang="fa-IR" dirty="0">
                <a:cs typeface="B Nazanin" panose="00000400000000000000" pitchFamily="2" charset="-78"/>
              </a:rPr>
              <a:t>بودن تست ضمن تایید نتیجه تست توسط پزشک مرکز: ارجاع مراجع به مرکز یا پایگاه مشاوره بیماری های رفتاری با فرم ارجاع </a:t>
            </a:r>
            <a:endParaRPr lang="en-US" dirty="0">
              <a:cs typeface="B Nazanin" panose="00000400000000000000" pitchFamily="2" charset="-78"/>
            </a:endParaRPr>
          </a:p>
          <a:p>
            <a:pPr marL="0" indent="0" algn="r" rtl="1">
              <a:buNone/>
            </a:pPr>
            <a:r>
              <a:rPr lang="en-US" dirty="0">
                <a:cs typeface="B Nazanin" panose="00000400000000000000" pitchFamily="2" charset="-78"/>
              </a:rPr>
              <a:t>b</a:t>
            </a:r>
            <a:r>
              <a:rPr lang="fa-IR" dirty="0">
                <a:cs typeface="B Nazanin" panose="00000400000000000000" pitchFamily="2" charset="-78"/>
              </a:rPr>
              <a:t>- درصورت </a:t>
            </a:r>
            <a:r>
              <a:rPr lang="en-US" dirty="0">
                <a:cs typeface="B Nazanin" panose="00000400000000000000" pitchFamily="2" charset="-78"/>
              </a:rPr>
              <a:t>  Non reactive</a:t>
            </a:r>
            <a:r>
              <a:rPr lang="fa-IR" dirty="0">
                <a:cs typeface="B Nazanin" panose="00000400000000000000" pitchFamily="2" charset="-78"/>
              </a:rPr>
              <a:t>بودن تست: توصیه به تکرار آزمایش 3 ماه بعد (تا زمانی که فرد در معرض آسیب ابتلا به </a:t>
            </a:r>
            <a:r>
              <a:rPr lang="en-US" dirty="0">
                <a:cs typeface="B Nazanin" panose="00000400000000000000" pitchFamily="2" charset="-78"/>
              </a:rPr>
              <a:t>HIV</a:t>
            </a:r>
            <a:r>
              <a:rPr lang="fa-IR" dirty="0">
                <a:cs typeface="B Nazanin" panose="00000400000000000000" pitchFamily="2" charset="-78"/>
              </a:rPr>
              <a:t> باشد تکرار تست لازم است.)</a:t>
            </a:r>
            <a:endParaRPr lang="en-US" dirty="0">
              <a:cs typeface="B Nazanin" panose="00000400000000000000" pitchFamily="2" charset="-78"/>
            </a:endParaRPr>
          </a:p>
          <a:p>
            <a:pPr marL="0" indent="0" algn="r" rtl="1">
              <a:buNone/>
            </a:pPr>
            <a:r>
              <a:rPr lang="fa-IR" dirty="0" smtClean="0">
                <a:cs typeface="B Nazanin" panose="00000400000000000000" pitchFamily="2" charset="-78"/>
              </a:rPr>
              <a:t>4. </a:t>
            </a:r>
            <a:r>
              <a:rPr lang="fa-IR" dirty="0">
                <a:cs typeface="B Nazanin" panose="00000400000000000000" pitchFamily="2" charset="-78"/>
              </a:rPr>
              <a:t>گزارش کتبی محرمانه و هفتگی مشخصات (نام ، آدرس و تلفن ) موارد </a:t>
            </a:r>
            <a:r>
              <a:rPr lang="en-US" dirty="0">
                <a:cs typeface="B Nazanin" panose="00000400000000000000" pitchFamily="2" charset="-78"/>
              </a:rPr>
              <a:t>Reactive </a:t>
            </a:r>
            <a:r>
              <a:rPr lang="fa-IR" dirty="0">
                <a:cs typeface="B Nazanin" panose="00000400000000000000" pitchFamily="2" charset="-78"/>
              </a:rPr>
              <a:t>به واحد مبارزه با بیماری های شهرستان توسط کاردان یا کارشناس مبارزه با بیماری ها ارائه گردد.</a:t>
            </a:r>
            <a:endParaRPr lang="en-US" dirty="0">
              <a:cs typeface="B Nazanin" panose="00000400000000000000" pitchFamily="2" charset="-78"/>
            </a:endParaRPr>
          </a:p>
          <a:p>
            <a:pPr marL="0" indent="0" algn="r" rtl="1">
              <a:buNone/>
            </a:pPr>
            <a:endParaRPr lang="en-US" dirty="0">
              <a:cs typeface="B Nazanin" panose="00000400000000000000" pitchFamily="2" charset="-78"/>
            </a:endParaRPr>
          </a:p>
        </p:txBody>
      </p:sp>
    </p:spTree>
    <p:extLst>
      <p:ext uri="{BB962C8B-B14F-4D97-AF65-F5344CB8AC3E}">
        <p14:creationId xmlns:p14="http://schemas.microsoft.com/office/powerpoint/2010/main" xmlns="" val="36764835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32598"/>
          </a:xfrm>
        </p:spPr>
        <p:txBody>
          <a:bodyPr>
            <a:normAutofit fontScale="90000"/>
          </a:bodyPr>
          <a:lstStyle/>
          <a:p>
            <a:pPr algn="ctr" rtl="1">
              <a:lnSpc>
                <a:spcPct val="150000"/>
              </a:lnSpc>
            </a:pPr>
            <a:r>
              <a:rPr lang="fa-IR" dirty="0" smtClean="0">
                <a:cs typeface="B Nazanin" panose="00000400000000000000" pitchFamily="2" charset="-78"/>
              </a:rPr>
              <a:t/>
            </a:r>
            <a:br>
              <a:rPr lang="fa-IR" dirty="0" smtClean="0">
                <a:cs typeface="B Nazanin" panose="00000400000000000000" pitchFamily="2" charset="-78"/>
              </a:rPr>
            </a:br>
            <a:r>
              <a:rPr lang="fa-IR" sz="3600" dirty="0" smtClean="0">
                <a:cs typeface="B Titr" panose="00000700000000000000" pitchFamily="2" charset="-78"/>
              </a:rPr>
              <a:t>دوران قبل از بارداری</a:t>
            </a:r>
            <a:r>
              <a:rPr lang="en-US" sz="3100" dirty="0" smtClean="0">
                <a:cs typeface="B Titr" panose="00000700000000000000" pitchFamily="2" charset="-78"/>
              </a:rPr>
              <a:t/>
            </a:r>
            <a:br>
              <a:rPr lang="en-US" sz="3100" dirty="0" smtClean="0">
                <a:cs typeface="B Titr" panose="00000700000000000000" pitchFamily="2" charset="-78"/>
              </a:rPr>
            </a:br>
            <a:r>
              <a:rPr lang="fa-IR" sz="2700" dirty="0" smtClean="0">
                <a:cs typeface="B Titr" panose="00000700000000000000" pitchFamily="2" charset="-78"/>
              </a:rPr>
              <a:t>الف- زنان 49 – 10 ساله مراجعه کننده به واحد سلامت خانواده و مامایی</a:t>
            </a:r>
            <a:r>
              <a:rPr lang="en-US" dirty="0" smtClean="0">
                <a:cs typeface="B Nazanin" panose="00000400000000000000" pitchFamily="2" charset="-78"/>
              </a:rPr>
              <a:t/>
            </a:r>
            <a:br>
              <a:rPr lang="en-US" dirty="0" smtClean="0">
                <a:cs typeface="B Nazanin" panose="00000400000000000000" pitchFamily="2" charset="-78"/>
              </a:rPr>
            </a:br>
            <a:endParaRPr lang="en-US" dirty="0"/>
          </a:p>
        </p:txBody>
      </p:sp>
      <p:sp>
        <p:nvSpPr>
          <p:cNvPr id="3" name="Content Placeholder 2"/>
          <p:cNvSpPr>
            <a:spLocks noGrp="1"/>
          </p:cNvSpPr>
          <p:nvPr>
            <p:ph idx="1"/>
          </p:nvPr>
        </p:nvSpPr>
        <p:spPr>
          <a:xfrm>
            <a:off x="173421" y="1702676"/>
            <a:ext cx="11524593" cy="5013434"/>
          </a:xfrm>
        </p:spPr>
        <p:txBody>
          <a:bodyPr>
            <a:normAutofit fontScale="92500" lnSpcReduction="20000"/>
          </a:bodyPr>
          <a:lstStyle/>
          <a:p>
            <a:pPr marL="0" indent="0" algn="r" rtl="1">
              <a:buNone/>
            </a:pPr>
            <a:r>
              <a:rPr lang="fa-IR" b="1" dirty="0">
                <a:cs typeface="B Nazanin" panose="00000400000000000000" pitchFamily="2" charset="-78"/>
              </a:rPr>
              <a:t>نحوه ارائه خدمت:</a:t>
            </a:r>
          </a:p>
          <a:p>
            <a:pPr marL="0" indent="0" algn="r" rtl="1">
              <a:buNone/>
            </a:pPr>
            <a:r>
              <a:rPr lang="fa-IR" dirty="0" smtClean="0">
                <a:cs typeface="B Nazanin" panose="00000400000000000000" pitchFamily="2" charset="-78"/>
              </a:rPr>
              <a:t>5. </a:t>
            </a:r>
            <a:r>
              <a:rPr lang="fa-IR" dirty="0">
                <a:cs typeface="B Nazanin" panose="00000400000000000000" pitchFamily="2" charset="-78"/>
              </a:rPr>
              <a:t>گزارش تلفنی موارد </a:t>
            </a:r>
            <a:r>
              <a:rPr lang="en-US" dirty="0">
                <a:cs typeface="B Nazanin" panose="00000400000000000000" pitchFamily="2" charset="-78"/>
              </a:rPr>
              <a:t>Reactive </a:t>
            </a:r>
            <a:r>
              <a:rPr lang="fa-IR" dirty="0">
                <a:cs typeface="B Nazanin" panose="00000400000000000000" pitchFamily="2" charset="-78"/>
              </a:rPr>
              <a:t>به مرکز یا پایگاه مشاوره بیماری های رفتاری توسط واحد مبارزه با  بیماری های شهرستان انجام یابد.</a:t>
            </a:r>
            <a:endParaRPr lang="en-US" dirty="0">
              <a:cs typeface="B Nazanin" panose="00000400000000000000" pitchFamily="2" charset="-78"/>
            </a:endParaRPr>
          </a:p>
          <a:p>
            <a:pPr marL="0" indent="0" algn="r" rtl="1">
              <a:buNone/>
            </a:pPr>
            <a:r>
              <a:rPr lang="fa-IR" dirty="0" smtClean="0">
                <a:cs typeface="B Nazanin" panose="00000400000000000000" pitchFamily="2" charset="-78"/>
              </a:rPr>
              <a:t>6. </a:t>
            </a:r>
            <a:r>
              <a:rPr lang="fa-IR" dirty="0">
                <a:cs typeface="B Nazanin" panose="00000400000000000000" pitchFamily="2" charset="-78"/>
              </a:rPr>
              <a:t>در صورت عدم مراجعه فرد در مدت 2 هفته به مرکز یا پایگاه مشاوره بیماری های رفتاری، موضوع جهت پیگیری فعال (ابتدا تلفنی و بعد درب منزل تا 3 نوبت) از طریق واحد مبارزه با بیماری های شهرستان به کاردان یا کارشناس مبارزه با بیماری های  مرکز اعلام گردد. </a:t>
            </a:r>
            <a:endParaRPr lang="en-US" dirty="0">
              <a:cs typeface="B Nazanin" panose="00000400000000000000" pitchFamily="2" charset="-78"/>
            </a:endParaRPr>
          </a:p>
          <a:p>
            <a:pPr marL="0" indent="0" algn="r" rtl="1">
              <a:buNone/>
            </a:pPr>
            <a:r>
              <a:rPr lang="fa-IR" dirty="0">
                <a:cs typeface="B Nazanin" panose="00000400000000000000" pitchFamily="2" charset="-78"/>
              </a:rPr>
              <a:t>7</a:t>
            </a:r>
            <a:r>
              <a:rPr lang="fa-IR" dirty="0" smtClean="0">
                <a:cs typeface="B Nazanin" panose="00000400000000000000" pitchFamily="2" charset="-78"/>
              </a:rPr>
              <a:t>. </a:t>
            </a:r>
            <a:r>
              <a:rPr lang="fa-IR" dirty="0">
                <a:cs typeface="B Nazanin" panose="00000400000000000000" pitchFamily="2" charset="-78"/>
              </a:rPr>
              <a:t>نتیجه نهایی موارد تست تشخیص مراجع با رضایت فرد به صورت محرمانه به مرکز بهداشتی درمانی اعلام می گردد.</a:t>
            </a:r>
            <a:endParaRPr lang="en-US" dirty="0">
              <a:cs typeface="B Nazanin" panose="00000400000000000000" pitchFamily="2" charset="-78"/>
            </a:endParaRPr>
          </a:p>
          <a:p>
            <a:pPr marL="0" indent="0" algn="r" rtl="1">
              <a:buNone/>
            </a:pPr>
            <a:r>
              <a:rPr lang="fa-IR" dirty="0" smtClean="0">
                <a:cs typeface="B Nazanin" panose="00000400000000000000" pitchFamily="2" charset="-78"/>
              </a:rPr>
              <a:t>8.درمراکزی </a:t>
            </a:r>
            <a:r>
              <a:rPr lang="fa-IR" dirty="0">
                <a:cs typeface="B Nazanin" panose="00000400000000000000" pitchFamily="2" charset="-78"/>
              </a:rPr>
              <a:t>که واحد مبارزه با بیماری ها ندارد مشاوره، آزمایش و سایر اقدامات توسط واحد مامایی یا سلامت خانواده انجام گیرد. </a:t>
            </a:r>
            <a:endParaRPr lang="en-US" dirty="0">
              <a:cs typeface="B Nazanin" panose="00000400000000000000" pitchFamily="2" charset="-78"/>
            </a:endParaRPr>
          </a:p>
          <a:p>
            <a:pPr marL="0" indent="0" algn="r" rtl="1">
              <a:buNone/>
            </a:pPr>
            <a:r>
              <a:rPr lang="fa-IR" dirty="0" smtClean="0">
                <a:cs typeface="B Nazanin" panose="00000400000000000000" pitchFamily="2" charset="-78"/>
              </a:rPr>
              <a:t>9. </a:t>
            </a:r>
            <a:r>
              <a:rPr lang="fa-IR" dirty="0">
                <a:cs typeface="B Nazanin" panose="00000400000000000000" pitchFamily="2" charset="-78"/>
              </a:rPr>
              <a:t>محرمانه بودن اطلاعات </a:t>
            </a:r>
            <a:r>
              <a:rPr lang="fa-IR" dirty="0" err="1">
                <a:cs typeface="B Nazanin" panose="00000400000000000000" pitchFamily="2" charset="-78"/>
              </a:rPr>
              <a:t>الزامی</a:t>
            </a:r>
            <a:r>
              <a:rPr lang="fa-IR" dirty="0">
                <a:cs typeface="B Nazanin" panose="00000400000000000000" pitchFamily="2" charset="-78"/>
              </a:rPr>
              <a:t> است </a:t>
            </a:r>
            <a:r>
              <a:rPr lang="fa-IR" dirty="0" err="1">
                <a:cs typeface="B Nazanin" panose="00000400000000000000" pitchFamily="2" charset="-78"/>
              </a:rPr>
              <a:t>ودر</a:t>
            </a:r>
            <a:r>
              <a:rPr lang="fa-IR" dirty="0">
                <a:cs typeface="B Nazanin" panose="00000400000000000000" pitchFamily="2" charset="-78"/>
              </a:rPr>
              <a:t> صورت عدم رعایت، مشکلات قانونی </a:t>
            </a:r>
            <a:r>
              <a:rPr lang="fa-IR" dirty="0" err="1">
                <a:cs typeface="B Nazanin" panose="00000400000000000000" pitchFamily="2" charset="-78"/>
              </a:rPr>
              <a:t>بوجود</a:t>
            </a:r>
            <a:r>
              <a:rPr lang="fa-IR" dirty="0">
                <a:cs typeface="B Nazanin" panose="00000400000000000000" pitchFamily="2" charset="-78"/>
              </a:rPr>
              <a:t> آمده </a:t>
            </a:r>
            <a:r>
              <a:rPr lang="fa-IR" dirty="0" err="1">
                <a:cs typeface="B Nazanin" panose="00000400000000000000" pitchFamily="2" charset="-78"/>
              </a:rPr>
              <a:t>بعهده</a:t>
            </a:r>
            <a:r>
              <a:rPr lang="fa-IR" dirty="0">
                <a:cs typeface="B Nazanin" panose="00000400000000000000" pitchFamily="2" charset="-78"/>
              </a:rPr>
              <a:t> پرسنل مرکز است. محرمانه بودن به معنی حفظ اسرار بیمار توسط مسئول ارائه خدمت می باشد.</a:t>
            </a:r>
            <a:endParaRPr lang="en-US" dirty="0">
              <a:cs typeface="B Nazanin" panose="00000400000000000000" pitchFamily="2" charset="-78"/>
            </a:endParaRPr>
          </a:p>
          <a:p>
            <a:pPr marL="0" indent="0" algn="r" rtl="1">
              <a:buNone/>
            </a:pPr>
            <a:endParaRPr lang="en-US" dirty="0">
              <a:cs typeface="B Nazanin" panose="00000400000000000000" pitchFamily="2" charset="-78"/>
            </a:endParaRPr>
          </a:p>
        </p:txBody>
      </p:sp>
    </p:spTree>
    <p:extLst>
      <p:ext uri="{BB962C8B-B14F-4D97-AF65-F5344CB8AC3E}">
        <p14:creationId xmlns:p14="http://schemas.microsoft.com/office/powerpoint/2010/main" xmlns="" val="42941123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10515600" cy="1233488"/>
          </a:xfrm>
        </p:spPr>
        <p:txBody>
          <a:bodyPr>
            <a:normAutofit fontScale="90000"/>
          </a:bodyPr>
          <a:lstStyle/>
          <a:p>
            <a:pPr algn="ctr" rtl="1">
              <a:lnSpc>
                <a:spcPct val="150000"/>
              </a:lnSpc>
            </a:pPr>
            <a:r>
              <a:rPr lang="fa-IR" dirty="0" smtClean="0">
                <a:cs typeface="B Nazanin" panose="00000400000000000000" pitchFamily="2" charset="-78"/>
              </a:rPr>
              <a:t/>
            </a:r>
            <a:br>
              <a:rPr lang="fa-IR" dirty="0" smtClean="0">
                <a:cs typeface="B Nazanin" panose="00000400000000000000" pitchFamily="2" charset="-78"/>
              </a:rPr>
            </a:br>
            <a:r>
              <a:rPr lang="fa-IR" dirty="0" smtClean="0">
                <a:cs typeface="B Nazanin" panose="00000400000000000000" pitchFamily="2" charset="-78"/>
              </a:rPr>
              <a:t/>
            </a:r>
            <a:br>
              <a:rPr lang="fa-IR" dirty="0" smtClean="0">
                <a:cs typeface="B Nazanin" panose="00000400000000000000" pitchFamily="2" charset="-78"/>
              </a:rPr>
            </a:br>
            <a:r>
              <a:rPr lang="fa-IR" sz="3600" dirty="0" smtClean="0">
                <a:cs typeface="B Titr" panose="00000700000000000000" pitchFamily="2" charset="-78"/>
              </a:rPr>
              <a:t>دوران قبل از بارداری</a:t>
            </a:r>
            <a:r>
              <a:rPr lang="fa-IR" sz="3600" dirty="0">
                <a:cs typeface="B Titr" panose="00000700000000000000" pitchFamily="2" charset="-78"/>
              </a:rPr>
              <a:t/>
            </a:r>
            <a:br>
              <a:rPr lang="fa-IR" sz="3600" dirty="0">
                <a:cs typeface="B Titr" panose="00000700000000000000" pitchFamily="2" charset="-78"/>
              </a:rPr>
            </a:br>
            <a:r>
              <a:rPr lang="fa-IR" sz="2700" dirty="0" smtClean="0">
                <a:cs typeface="B Titr" panose="00000700000000000000" pitchFamily="2" charset="-78"/>
              </a:rPr>
              <a:t>ب- مردان مراجعه کننده به مرکز متقاضی انجام آزمایش</a:t>
            </a:r>
            <a:r>
              <a:rPr lang="fa-IR" dirty="0" smtClean="0">
                <a:cs typeface="B Nazanin" panose="00000400000000000000" pitchFamily="2" charset="-78"/>
              </a:rPr>
              <a:t/>
            </a:r>
            <a:br>
              <a:rPr lang="fa-IR" dirty="0" smtClean="0">
                <a:cs typeface="B Nazanin" panose="00000400000000000000" pitchFamily="2" charset="-78"/>
              </a:rPr>
            </a:br>
            <a:r>
              <a:rPr lang="en-US" dirty="0" smtClean="0">
                <a:cs typeface="B Nazanin" panose="00000400000000000000" pitchFamily="2" charset="-78"/>
              </a:rPr>
              <a:t/>
            </a:r>
            <a:br>
              <a:rPr lang="en-US" dirty="0" smtClean="0">
                <a:cs typeface="B Nazanin" panose="00000400000000000000" pitchFamily="2" charset="-78"/>
              </a:rPr>
            </a:br>
            <a:endParaRPr lang="en-US" dirty="0"/>
          </a:p>
        </p:txBody>
      </p:sp>
      <p:sp>
        <p:nvSpPr>
          <p:cNvPr id="3" name="Content Placeholder 2"/>
          <p:cNvSpPr>
            <a:spLocks noGrp="1"/>
          </p:cNvSpPr>
          <p:nvPr>
            <p:ph idx="1"/>
          </p:nvPr>
        </p:nvSpPr>
        <p:spPr>
          <a:xfrm>
            <a:off x="709449" y="1825625"/>
            <a:ext cx="10957034" cy="4351338"/>
          </a:xfrm>
        </p:spPr>
        <p:txBody>
          <a:bodyPr>
            <a:normAutofit fontScale="85000" lnSpcReduction="20000"/>
          </a:bodyPr>
          <a:lstStyle/>
          <a:p>
            <a:pPr algn="r" rtl="1">
              <a:lnSpc>
                <a:spcPct val="150000"/>
              </a:lnSpc>
            </a:pPr>
            <a:r>
              <a:rPr lang="fa-IR" b="1" dirty="0">
                <a:cs typeface="B Nazanin" panose="00000400000000000000" pitchFamily="2" charset="-78"/>
              </a:rPr>
              <a:t>نحوه ارائه خدمت:</a:t>
            </a:r>
          </a:p>
          <a:p>
            <a:pPr lvl="0" algn="r" rtl="1">
              <a:lnSpc>
                <a:spcPct val="150000"/>
              </a:lnSpc>
            </a:pPr>
            <a:r>
              <a:rPr lang="fa-IR" dirty="0" smtClean="0">
                <a:cs typeface="B Nazanin" panose="00000400000000000000" pitchFamily="2" charset="-78"/>
              </a:rPr>
              <a:t>مردانی </a:t>
            </a:r>
            <a:r>
              <a:rPr lang="fa-IR" dirty="0">
                <a:cs typeface="B Nazanin" panose="00000400000000000000" pitchFamily="2" charset="-78"/>
              </a:rPr>
              <a:t>که درخواست انجام آزمایش را دارند به واحد مبارزه با بیماری ها جهت انجام مشاوره و تست تشخیص سریع </a:t>
            </a:r>
            <a:r>
              <a:rPr lang="en-US" dirty="0">
                <a:cs typeface="B Nazanin" panose="00000400000000000000" pitchFamily="2" charset="-78"/>
              </a:rPr>
              <a:t>HIV</a:t>
            </a:r>
            <a:r>
              <a:rPr lang="fa-IR" dirty="0">
                <a:cs typeface="B Nazanin" panose="00000400000000000000" pitchFamily="2" charset="-78"/>
              </a:rPr>
              <a:t> معرفی می گردند.</a:t>
            </a:r>
            <a:endParaRPr lang="en-US" dirty="0">
              <a:cs typeface="B Nazanin" panose="00000400000000000000" pitchFamily="2" charset="-78"/>
            </a:endParaRPr>
          </a:p>
          <a:p>
            <a:pPr lvl="0" algn="r" rtl="1">
              <a:lnSpc>
                <a:spcPct val="150000"/>
              </a:lnSpc>
            </a:pPr>
            <a:r>
              <a:rPr lang="fa-IR" dirty="0">
                <a:cs typeface="B Nazanin" panose="00000400000000000000" pitchFamily="2" charset="-78"/>
              </a:rPr>
              <a:t>افرادی که تمایل به انجام تست در مرکز بهداشتی درمانی را ندارند به مرکز یا پایگاه مشاوره بیماری های رفتاری ارجاع گردند.</a:t>
            </a:r>
            <a:endParaRPr lang="en-US" dirty="0">
              <a:cs typeface="B Nazanin" panose="00000400000000000000" pitchFamily="2" charset="-78"/>
            </a:endParaRPr>
          </a:p>
          <a:p>
            <a:pPr lvl="0" algn="r" rtl="1">
              <a:lnSpc>
                <a:spcPct val="150000"/>
              </a:lnSpc>
            </a:pPr>
            <a:r>
              <a:rPr lang="fa-IR" dirty="0">
                <a:cs typeface="B Nazanin" panose="00000400000000000000" pitchFamily="2" charset="-78"/>
              </a:rPr>
              <a:t>انجام مشاوره و تست تشخیص سریع </a:t>
            </a:r>
            <a:r>
              <a:rPr lang="en-US" dirty="0">
                <a:cs typeface="B Nazanin" panose="00000400000000000000" pitchFamily="2" charset="-78"/>
              </a:rPr>
              <a:t>HIV </a:t>
            </a:r>
            <a:r>
              <a:rPr lang="fa-IR" dirty="0">
                <a:cs typeface="B Nazanin" panose="00000400000000000000" pitchFamily="2" charset="-78"/>
              </a:rPr>
              <a:t>توسط کاردان یا کارشناس مبارزه با بیماری ها جهت مراجع انجام می گردد و بر اساس موارد ذکر شده در قسمت بالا اقدام می گردد.</a:t>
            </a:r>
            <a:endParaRPr lang="en-US" dirty="0">
              <a:cs typeface="B Nazanin" panose="00000400000000000000" pitchFamily="2" charset="-78"/>
            </a:endParaRPr>
          </a:p>
          <a:p>
            <a:pPr algn="r"/>
            <a:endParaRPr lang="en-US" dirty="0">
              <a:cs typeface="B Nazanin" panose="00000400000000000000" pitchFamily="2" charset="-78"/>
            </a:endParaRPr>
          </a:p>
        </p:txBody>
      </p:sp>
    </p:spTree>
    <p:extLst>
      <p:ext uri="{BB962C8B-B14F-4D97-AF65-F5344CB8AC3E}">
        <p14:creationId xmlns:p14="http://schemas.microsoft.com/office/powerpoint/2010/main" xmlns="" val="23749136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lnSpc>
                <a:spcPct val="150000"/>
              </a:lnSpc>
            </a:pPr>
            <a:r>
              <a:rPr lang="fa-IR" sz="3600" b="1" dirty="0">
                <a:cs typeface="B Titr" panose="00000700000000000000" pitchFamily="2" charset="-78"/>
              </a:rPr>
              <a:t>دوران قبل از </a:t>
            </a:r>
            <a:r>
              <a:rPr lang="fa-IR" sz="3600" b="1" dirty="0" err="1" smtClean="0">
                <a:cs typeface="B Titr" panose="00000700000000000000" pitchFamily="2" charset="-78"/>
              </a:rPr>
              <a:t>بارداري</a:t>
            </a:r>
            <a:r>
              <a:rPr lang="fa-IR" b="1" dirty="0" smtClean="0">
                <a:cs typeface="B Titr" panose="00000700000000000000" pitchFamily="2" charset="-78"/>
              </a:rPr>
              <a:t/>
            </a:r>
            <a:br>
              <a:rPr lang="fa-IR" b="1" dirty="0" smtClean="0">
                <a:cs typeface="B Titr" panose="00000700000000000000" pitchFamily="2" charset="-78"/>
              </a:rPr>
            </a:br>
            <a:r>
              <a:rPr lang="fa-IR" sz="2700" b="1" dirty="0">
                <a:cs typeface="B Titr" panose="00000700000000000000" pitchFamily="2" charset="-78"/>
              </a:rPr>
              <a:t>خدمت 1- 3– ارائه خدمات سلامت باروری، باروری سالم و کاهش آسیب</a:t>
            </a:r>
            <a:r>
              <a:rPr lang="en-US" sz="3600" dirty="0">
                <a:cs typeface="B Titr" panose="00000700000000000000" pitchFamily="2" charset="-78"/>
              </a:rPr>
              <a:t/>
            </a:r>
            <a:br>
              <a:rPr lang="en-US" sz="3600" dirty="0">
                <a:cs typeface="B Titr" panose="00000700000000000000" pitchFamily="2" charset="-78"/>
              </a:rPr>
            </a:br>
            <a:endParaRPr lang="en-US" sz="3600" dirty="0">
              <a:cs typeface="B Titr" panose="00000700000000000000" pitchFamily="2" charset="-78"/>
            </a:endParaRPr>
          </a:p>
        </p:txBody>
      </p:sp>
      <p:sp>
        <p:nvSpPr>
          <p:cNvPr id="3" name="Content Placeholder 2"/>
          <p:cNvSpPr>
            <a:spLocks noGrp="1"/>
          </p:cNvSpPr>
          <p:nvPr>
            <p:ph idx="1"/>
          </p:nvPr>
        </p:nvSpPr>
        <p:spPr>
          <a:xfrm>
            <a:off x="838200" y="1752600"/>
            <a:ext cx="10515600" cy="4884683"/>
          </a:xfrm>
        </p:spPr>
        <p:txBody>
          <a:bodyPr>
            <a:normAutofit fontScale="70000" lnSpcReduction="20000"/>
          </a:bodyPr>
          <a:lstStyle/>
          <a:p>
            <a:pPr marL="0" indent="0" algn="r" rtl="1">
              <a:buNone/>
            </a:pPr>
            <a:r>
              <a:rPr lang="fa-IR" b="1" dirty="0" err="1" smtClean="0">
                <a:cs typeface="B Nazanin" panose="00000400000000000000" pitchFamily="2" charset="-78"/>
              </a:rPr>
              <a:t>واجدین</a:t>
            </a:r>
            <a:r>
              <a:rPr lang="fa-IR" b="1" dirty="0" smtClean="0">
                <a:cs typeface="B Nazanin" panose="00000400000000000000" pitchFamily="2" charset="-78"/>
              </a:rPr>
              <a:t> شرایط:</a:t>
            </a:r>
          </a:p>
          <a:p>
            <a:pPr marL="0" indent="0" algn="r" rtl="1">
              <a:buNone/>
            </a:pPr>
            <a:r>
              <a:rPr lang="fa-IR" dirty="0">
                <a:cs typeface="B Nazanin" panose="00000400000000000000" pitchFamily="2" charset="-78"/>
              </a:rPr>
              <a:t>1- زنان مراجعه کننده به واحد سلامت خانواده و مامایی </a:t>
            </a:r>
            <a:endParaRPr lang="en-US" dirty="0">
              <a:cs typeface="B Nazanin" panose="00000400000000000000" pitchFamily="2" charset="-78"/>
            </a:endParaRPr>
          </a:p>
          <a:p>
            <a:pPr marL="0" indent="0" algn="r" rtl="1">
              <a:buNone/>
            </a:pPr>
            <a:r>
              <a:rPr lang="fa-IR" dirty="0">
                <a:cs typeface="B Nazanin" panose="00000400000000000000" pitchFamily="2" charset="-78"/>
              </a:rPr>
              <a:t>2- زنان </a:t>
            </a:r>
            <a:r>
              <a:rPr lang="en-US" dirty="0">
                <a:cs typeface="B Nazanin" panose="00000400000000000000" pitchFamily="2" charset="-78"/>
              </a:rPr>
              <a:t>HIV</a:t>
            </a:r>
            <a:r>
              <a:rPr lang="fa-IR" dirty="0">
                <a:cs typeface="B Nazanin" panose="00000400000000000000" pitchFamily="2" charset="-78"/>
              </a:rPr>
              <a:t> </a:t>
            </a:r>
            <a:r>
              <a:rPr lang="fa-IR" dirty="0" smtClean="0">
                <a:cs typeface="B Nazanin" panose="00000400000000000000" pitchFamily="2" charset="-78"/>
              </a:rPr>
              <a:t>مثبت</a:t>
            </a:r>
            <a:endParaRPr lang="en-US" dirty="0" smtClean="0">
              <a:cs typeface="B Nazanin" panose="00000400000000000000" pitchFamily="2" charset="-78"/>
            </a:endParaRPr>
          </a:p>
          <a:p>
            <a:pPr marL="0" indent="0" algn="r" rtl="1">
              <a:buNone/>
            </a:pPr>
            <a:r>
              <a:rPr lang="fa-IR" b="1" dirty="0" smtClean="0">
                <a:cs typeface="B Nazanin" panose="00000400000000000000" pitchFamily="2" charset="-78"/>
              </a:rPr>
              <a:t>نحوه ارائه خدمت:</a:t>
            </a:r>
            <a:endParaRPr lang="en-US" b="1" dirty="0" smtClean="0">
              <a:cs typeface="B Nazanin" panose="00000400000000000000" pitchFamily="2" charset="-78"/>
            </a:endParaRPr>
          </a:p>
          <a:p>
            <a:pPr lvl="0" algn="r" rtl="1">
              <a:lnSpc>
                <a:spcPct val="120000"/>
              </a:lnSpc>
            </a:pPr>
            <a:r>
              <a:rPr lang="fa-IR" dirty="0">
                <a:cs typeface="B Nazanin" panose="00000400000000000000" pitchFamily="2" charset="-78"/>
              </a:rPr>
              <a:t>توسط کاردان </a:t>
            </a:r>
            <a:r>
              <a:rPr lang="fa-IR" dirty="0" err="1">
                <a:cs typeface="B Nazanin" panose="00000400000000000000" pitchFamily="2" charset="-78"/>
              </a:rPr>
              <a:t>وکارشناس</a:t>
            </a:r>
            <a:r>
              <a:rPr lang="fa-IR" dirty="0">
                <a:cs typeface="B Nazanin" panose="00000400000000000000" pitchFamily="2" charset="-78"/>
              </a:rPr>
              <a:t> بهداشتی و مامایی خدمات سلامت باروری و باروری سالم براساس دستورالعمل به خصوص به زنان </a:t>
            </a:r>
            <a:r>
              <a:rPr lang="en-US" dirty="0">
                <a:cs typeface="B Nazanin" panose="00000400000000000000" pitchFamily="2" charset="-78"/>
              </a:rPr>
              <a:t>HIV  </a:t>
            </a:r>
            <a:r>
              <a:rPr lang="fa-IR" dirty="0">
                <a:cs typeface="B Nazanin" panose="00000400000000000000" pitchFamily="2" charset="-78"/>
              </a:rPr>
              <a:t>مثبت ارائه گردد و روش مناسب پیشگیری از بارداری توصیه و تاکید گردد و در اختیار آن ها گذاشته شود. </a:t>
            </a:r>
            <a:endParaRPr lang="en-US" dirty="0">
              <a:cs typeface="B Nazanin" panose="00000400000000000000" pitchFamily="2" charset="-78"/>
            </a:endParaRPr>
          </a:p>
          <a:p>
            <a:pPr lvl="0" algn="r" rtl="1">
              <a:lnSpc>
                <a:spcPct val="120000"/>
              </a:lnSpc>
            </a:pPr>
            <a:r>
              <a:rPr lang="fa-IR" dirty="0">
                <a:cs typeface="B Nazanin" panose="00000400000000000000" pitchFamily="2" charset="-78"/>
              </a:rPr>
              <a:t>استفاده از کاندوم به منظور محافظت دوگانه به آنان توصیه </a:t>
            </a:r>
            <a:r>
              <a:rPr lang="fa-IR" dirty="0" smtClean="0">
                <a:cs typeface="B Nazanin" panose="00000400000000000000" pitchFamily="2" charset="-78"/>
              </a:rPr>
              <a:t>گردد. </a:t>
            </a:r>
          </a:p>
          <a:p>
            <a:pPr lvl="0" algn="r" rtl="1">
              <a:lnSpc>
                <a:spcPct val="120000"/>
              </a:lnSpc>
            </a:pPr>
            <a:r>
              <a:rPr lang="fa-IR" dirty="0" smtClean="0">
                <a:cs typeface="B Nazanin" panose="00000400000000000000" pitchFamily="2" charset="-78"/>
              </a:rPr>
              <a:t>روابط </a:t>
            </a:r>
            <a:r>
              <a:rPr lang="fa-IR" dirty="0">
                <a:cs typeface="B Nazanin" panose="00000400000000000000" pitchFamily="2" charset="-78"/>
              </a:rPr>
              <a:t>جنسی ایمن به آنها آموزش داده شود.</a:t>
            </a:r>
            <a:endParaRPr lang="en-US" dirty="0">
              <a:cs typeface="B Nazanin" panose="00000400000000000000" pitchFamily="2" charset="-78"/>
            </a:endParaRPr>
          </a:p>
          <a:p>
            <a:pPr lvl="0" algn="r" rtl="1">
              <a:lnSpc>
                <a:spcPct val="120000"/>
              </a:lnSpc>
            </a:pPr>
            <a:r>
              <a:rPr lang="fa-IR" dirty="0">
                <a:cs typeface="B Nazanin" panose="00000400000000000000" pitchFamily="2" charset="-78"/>
              </a:rPr>
              <a:t>  نحوه استفاده از قرصهای پیشگیری اورژانس از بارداری به آنها آموزش داده شود و یک بسته قرص پیشگیری اورژانس از بارداری به آن ها تحویل گردد. </a:t>
            </a:r>
            <a:endParaRPr lang="en-US" dirty="0">
              <a:cs typeface="B Nazanin" panose="00000400000000000000" pitchFamily="2" charset="-78"/>
            </a:endParaRPr>
          </a:p>
          <a:p>
            <a:pPr algn="r" rtl="1">
              <a:lnSpc>
                <a:spcPct val="120000"/>
              </a:lnSpc>
            </a:pPr>
            <a:r>
              <a:rPr lang="fa-IR" dirty="0">
                <a:cs typeface="B Nazanin" panose="00000400000000000000" pitchFamily="2" charset="-78"/>
              </a:rPr>
              <a:t>پرسنل بهداشتی موارد عدم مراجعه منظم زنان </a:t>
            </a:r>
            <a:r>
              <a:rPr lang="en-US" dirty="0">
                <a:cs typeface="B Nazanin" panose="00000400000000000000" pitchFamily="2" charset="-78"/>
              </a:rPr>
              <a:t>HIV</a:t>
            </a:r>
            <a:r>
              <a:rPr lang="fa-IR" dirty="0">
                <a:cs typeface="B Nazanin" panose="00000400000000000000" pitchFamily="2" charset="-78"/>
              </a:rPr>
              <a:t> مثبت جهت دریافت خدمات باروری سالم را بعد از سه روز تلفنی پیگیری نمایند.</a:t>
            </a:r>
            <a:endParaRPr lang="en-US" dirty="0">
              <a:cs typeface="B Nazanin" panose="00000400000000000000" pitchFamily="2" charset="-78"/>
            </a:endParaRPr>
          </a:p>
        </p:txBody>
      </p:sp>
    </p:spTree>
    <p:extLst>
      <p:ext uri="{BB962C8B-B14F-4D97-AF65-F5344CB8AC3E}">
        <p14:creationId xmlns:p14="http://schemas.microsoft.com/office/powerpoint/2010/main" xmlns="" val="296333939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268</TotalTime>
  <Words>4168</Words>
  <Application>Microsoft Office PowerPoint</Application>
  <PresentationFormat>Custom</PresentationFormat>
  <Paragraphs>251</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Slide 1</vt:lpstr>
      <vt:lpstr>Slide 2</vt:lpstr>
      <vt:lpstr>پیوند برنامه‌هاي سلامت باروري و برنامه‌هاي كنترل HIV و عفونتهای آمیزشی به منظور حذف انتقال HIV و سیفلیس از مادر به نوزاد بر چهار محور به شرح زير برنامه‌ريزي شده است: </vt:lpstr>
      <vt:lpstr>دوران قبل از بارداري خدمت 1-1: آموزش و اطلاع رسانی در خصوص اچ آی وی </vt:lpstr>
      <vt:lpstr>دوران قبل از بارداري خدمت 1- 2: مشاوره و آزمایش HIV </vt:lpstr>
      <vt:lpstr> دوران قبل از بارداری الف- زنان 49 – 10 ساله مراجعه کننده به واحد سلامت خانواده و مامایی  </vt:lpstr>
      <vt:lpstr> دوران قبل از بارداری الف- زنان 49 – 10 ساله مراجعه کننده به واحد سلامت خانواده و مامایی </vt:lpstr>
      <vt:lpstr>  دوران قبل از بارداری ب- مردان مراجعه کننده به مرکز متقاضی انجام آزمایش  </vt:lpstr>
      <vt:lpstr>دوران قبل از بارداري خدمت 1- 3– ارائه خدمات سلامت باروری، باروری سالم و کاهش آسیب </vt:lpstr>
      <vt:lpstr>دوران بارداری خدمت 2-1: آموزش و اطلاع رسانی درخصوص اچ آی وی و عفونت های آمیزشی </vt:lpstr>
      <vt:lpstr>دوران بارداری خدمت 2 – 2: مشاوره و آزمایش  HIV </vt:lpstr>
      <vt:lpstr>دوران بارداری خدمت 2 – 2: مشاوره و آزمایش  HIV </vt:lpstr>
      <vt:lpstr>دوران بارداری خدمت 2 – 2: مشاوره و آزمایش  HIV </vt:lpstr>
      <vt:lpstr>دوران بارداری خدمت 2 – 2: مشاوره و آزمایش  HIV </vt:lpstr>
      <vt:lpstr>دوران بارداری خدمت 2 – 2: مشاوره و آزمایش  HIV </vt:lpstr>
      <vt:lpstr>دوران بارداری خدمت 2 – 3: آزمایش سیفیلیس</vt:lpstr>
      <vt:lpstr>دوران بارداری خدمت 2 – 3: آزمایش سیفیلیس</vt:lpstr>
      <vt:lpstr>دوران بارداری خدمت 2-4: مراقبت های دوران بارداری در زنان باردار HIV مثبت</vt:lpstr>
      <vt:lpstr>دوران بارداری خدمت 2-4: مراقبت های دوران بارداری در زنان باردار HIV مثبت</vt:lpstr>
      <vt:lpstr>دوران بارداری خدمت 2-6: هماهنگی جهت انجام زایمان ایمن </vt:lpstr>
      <vt:lpstr>زایمان و پس از زایمان خدمت 3-1: ارزیابی زنان باردار مراجعه کننده به بیمارستان در زمان زایمان</vt:lpstr>
      <vt:lpstr>زایمان و پس از زایمان</vt:lpstr>
      <vt:lpstr>زایمان و پس از زایمان</vt:lpstr>
      <vt:lpstr>زایمان و پس از زایمان خدمت 2-3: پیشگیری دارویی  HIV در حین زایمان</vt:lpstr>
      <vt:lpstr>زایمان و پس از زایمان خدمت 2-3: پیشگیری دارویی  HIV در حین زایمان</vt:lpstr>
      <vt:lpstr>زایمان و پس از زایمان خدمت 2-3: پیشگیری دارویی  HIV در حین زایمان</vt:lpstr>
      <vt:lpstr>زایمان و پس از زایمان خدمت 2-3: پیشگیری دارویی  HIV در حین زایمان</vt:lpstr>
      <vt:lpstr>زایمان و پس از زایمان خدمت 2-3: پیشگیری دارویی  HIV در حین زایمان</vt:lpstr>
      <vt:lpstr>زایمان و پس از زایمان خدمت 3-3: مراقبت های ویژه در زمان زایمان و شیردهی</vt:lpstr>
      <vt:lpstr>زایمان و پس از زایمان خدمت 3-3: مراقبت های ویژه در زمان زایمان و شیردهی</vt:lpstr>
      <vt:lpstr>زایمان و پس از زایمان خدمت 3-3: مراقبت های ویژه در زمان زایمان و شیردهی</vt:lpstr>
      <vt:lpstr> نوزادان، شیرخواران و کودکان خدمت 4-1 : درمان پیشگیرانه در نوزادان و شیرخواران متولد شده از مادرHIV  مثبت</vt:lpstr>
      <vt:lpstr> نوزادان، شیرخواران و کودکان خدمت 4-1 : درمان پیشگیرانه در نوزادان و شیرخواران متولد شده از مادرHIV  مثبت</vt:lpstr>
      <vt:lpstr> نوزادان، شیرخواران و کودکان خدمت 4-1 : درمان پیشگیرانه در نوزادان و شیرخواران متولد شده از مادرHIV  مثبت</vt:lpstr>
      <vt:lpstr> نوزادان، شیرخواران و کودکان خدمت 4-1 : درمان پیشگیرانه در نوزادان و شیرخواران متولد شده از مادرHIV  مثبت</vt:lpstr>
      <vt:lpstr>Slide 36</vt:lpstr>
    </vt:vector>
  </TitlesOfParts>
  <Company>health.gov.ir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هادی پور جهرمی خانم لیلا</dc:creator>
  <cp:lastModifiedBy>maher</cp:lastModifiedBy>
  <cp:revision>28</cp:revision>
  <cp:lastPrinted>2017-01-29T09:29:44Z</cp:lastPrinted>
  <dcterms:created xsi:type="dcterms:W3CDTF">2017-01-29T05:36:18Z</dcterms:created>
  <dcterms:modified xsi:type="dcterms:W3CDTF">2017-03-29T06:08:01Z</dcterms:modified>
</cp:coreProperties>
</file>